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5447" r:id="rId1"/>
  </p:sldMasterIdLst>
  <p:notesMasterIdLst>
    <p:notesMasterId r:id="rId39"/>
  </p:notesMasterIdLst>
  <p:handoutMasterIdLst>
    <p:handoutMasterId r:id="rId40"/>
  </p:handoutMasterIdLst>
  <p:sldIdLst>
    <p:sldId id="2147480102" r:id="rId2"/>
    <p:sldId id="2147480111" r:id="rId3"/>
    <p:sldId id="2147482952" r:id="rId4"/>
    <p:sldId id="2147482918" r:id="rId5"/>
    <p:sldId id="2147482948" r:id="rId6"/>
    <p:sldId id="2147482940" r:id="rId7"/>
    <p:sldId id="2147482881" r:id="rId8"/>
    <p:sldId id="2147481322" r:id="rId9"/>
    <p:sldId id="2147481333" r:id="rId10"/>
    <p:sldId id="2147481264" r:id="rId11"/>
    <p:sldId id="2147482919" r:id="rId12"/>
    <p:sldId id="2147482951" r:id="rId13"/>
    <p:sldId id="2147482925" r:id="rId14"/>
    <p:sldId id="2147482920" r:id="rId15"/>
    <p:sldId id="2147482950" r:id="rId16"/>
    <p:sldId id="2147482921" r:id="rId17"/>
    <p:sldId id="2147482922" r:id="rId18"/>
    <p:sldId id="2147482926" r:id="rId19"/>
    <p:sldId id="2147482927" r:id="rId20"/>
    <p:sldId id="2147482923" r:id="rId21"/>
    <p:sldId id="2147482945" r:id="rId22"/>
    <p:sldId id="2147482946" r:id="rId23"/>
    <p:sldId id="2147482928" r:id="rId24"/>
    <p:sldId id="2147482929" r:id="rId25"/>
    <p:sldId id="2147482932" r:id="rId26"/>
    <p:sldId id="2147482933" r:id="rId27"/>
    <p:sldId id="2147482942" r:id="rId28"/>
    <p:sldId id="2147482934" r:id="rId29"/>
    <p:sldId id="2147482935" r:id="rId30"/>
    <p:sldId id="2147482930" r:id="rId31"/>
    <p:sldId id="2147481381" r:id="rId32"/>
    <p:sldId id="2147480208" r:id="rId33"/>
    <p:sldId id="2147482944" r:id="rId34"/>
    <p:sldId id="2147481403" r:id="rId35"/>
    <p:sldId id="2147482788" r:id="rId36"/>
    <p:sldId id="2147480026" r:id="rId37"/>
    <p:sldId id="2147480056" r:id="rId38"/>
  </p:sldIdLst>
  <p:sldSz cx="12192000" cy="6858000"/>
  <p:notesSz cx="6858000" cy="9144000"/>
  <p:embeddedFontLst>
    <p:embeddedFont>
      <p:font typeface="Cascadia Code" panose="020B0609020000020004" pitchFamily="49" charset="0"/>
      <p:regular r:id="rId41"/>
      <p:bold r:id="rId42"/>
      <p:italic r:id="rId43"/>
      <p:boldItalic r:id="rId44"/>
    </p:embeddedFont>
    <p:embeddedFont>
      <p:font typeface="Consolas" panose="020B0609020204030204" pitchFamily="49"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Semibold" panose="020B0706030804020204" pitchFamily="34" charset="0"/>
      <p:regular r:id="rId53"/>
      <p:bold r:id="rId54"/>
      <p:italic r:id="rId55"/>
      <p:boldItalic r:id="rId56"/>
    </p:embeddedFont>
    <p:embeddedFont>
      <p:font typeface="Open Sans Semibold" panose="020B0706030804020204" pitchFamily="34" charset="0"/>
      <p:regular r:id="rId53"/>
      <p:bold r:id="rId54"/>
      <p:italic r:id="rId55"/>
      <p:boldItalic r:id="rId56"/>
    </p:embeddedFont>
    <p:embeddedFont>
      <p:font typeface="Segoe Sans Text" pitchFamily="2" charset="0"/>
      <p:regular r:id="rId57"/>
      <p:bold r:id="rId58"/>
    </p:embeddedFont>
    <p:embeddedFont>
      <p:font typeface="Segoe UI" panose="020B0502040204020203" pitchFamily="34" charset="0"/>
      <p:regular r:id="rId59"/>
      <p:bold r:id="rId60"/>
      <p:italic r:id="rId61"/>
      <p:boldItalic r:id="rId62"/>
    </p:embeddedFont>
    <p:embeddedFont>
      <p:font typeface="Segoe UI Semibold" panose="020B0702040204020203" pitchFamily="34" charset="0"/>
      <p:regular r:id="rId63"/>
      <p:bold r:id="rId64"/>
      <p:italic r:id="rId65"/>
      <p:boldItalic r:id="rId66"/>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80102"/>
          </p14:sldIdLst>
        </p14:section>
        <p14:section name="Agenda" id="{194114FB-11A9-460A-BA65-6CA85323C1BD}">
          <p14:sldIdLst>
            <p14:sldId id="2147480111"/>
            <p14:sldId id="2147482952"/>
            <p14:sldId id="2147482918"/>
            <p14:sldId id="2147482948"/>
            <p14:sldId id="2147482940"/>
            <p14:sldId id="2147482881"/>
            <p14:sldId id="2147481322"/>
            <p14:sldId id="2147481333"/>
            <p14:sldId id="2147481264"/>
            <p14:sldId id="2147482919"/>
            <p14:sldId id="2147482951"/>
            <p14:sldId id="2147482925"/>
          </p14:sldIdLst>
        </p14:section>
        <p14:section name="Inner Loop" id="{A9C15952-51BD-7D47-A25E-CB829901CC39}">
          <p14:sldIdLst>
            <p14:sldId id="2147482920"/>
            <p14:sldId id="2147482950"/>
            <p14:sldId id="2147482921"/>
          </p14:sldIdLst>
        </p14:section>
        <p14:section name="Dashboard" id="{733B693F-629E-5845-9878-ABAE0F7569A9}">
          <p14:sldIdLst>
            <p14:sldId id="2147482922"/>
            <p14:sldId id="2147482926"/>
            <p14:sldId id="2147482927"/>
            <p14:sldId id="2147482923"/>
            <p14:sldId id="2147482945"/>
            <p14:sldId id="2147482946"/>
            <p14:sldId id="2147482928"/>
          </p14:sldIdLst>
        </p14:section>
        <p14:section name="Integrations" id="{8765FC86-B040-6043-9282-D343109FE0C9}">
          <p14:sldIdLst>
            <p14:sldId id="2147482929"/>
            <p14:sldId id="2147482932"/>
            <p14:sldId id="2147482933"/>
            <p14:sldId id="2147482942"/>
            <p14:sldId id="2147482934"/>
            <p14:sldId id="2147482935"/>
          </p14:sldIdLst>
        </p14:section>
        <p14:section name="Deployment" id="{66502F89-D505-E64D-870F-72F4BA6788FF}">
          <p14:sldIdLst>
            <p14:sldId id="2147482930"/>
            <p14:sldId id="2147481381"/>
            <p14:sldId id="2147480208"/>
            <p14:sldId id="2147482944"/>
            <p14:sldId id="2147481403"/>
          </p14:sldIdLst>
        </p14:section>
        <p14:section name="10 - Closing slides" id="{1E7AC317-C1C3-BF4A-95B2-52EB01762F53}">
          <p14:sldIdLst>
            <p14:sldId id="2147482788"/>
            <p14:sldId id="2147480026"/>
            <p14:sldId id="21474800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296FE6"/>
    <a:srgbClr val="A375FF"/>
    <a:srgbClr val="A074F3"/>
    <a:srgbClr val="282828"/>
    <a:srgbClr val="554992"/>
    <a:srgbClr val="687EE8"/>
    <a:srgbClr val="5E32FF"/>
    <a:srgbClr val="552DE7"/>
    <a:srgbClr val="3E21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p:restoredTop sz="94635"/>
  </p:normalViewPr>
  <p:slideViewPr>
    <p:cSldViewPr snapToGrid="0">
      <p:cViewPr>
        <p:scale>
          <a:sx n="66" d="100"/>
          <a:sy n="66" d="100"/>
        </p:scale>
        <p:origin x="2226" y="92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72"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2/6/2025 10:32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2/6/2025 10:32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2/6/2025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B20BA-7AAF-A445-6037-0AF45D1CD4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1A7577-7BE9-4A6A-1540-DE87FBB92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25FC8F-8166-90A3-4624-0398AC43289D}"/>
              </a:ext>
            </a:extLst>
          </p:cNvPr>
          <p:cNvSpPr>
            <a:spLocks noGrp="1"/>
          </p:cNvSpPr>
          <p:nvPr>
            <p:ph type="body" idx="1"/>
          </p:nvPr>
        </p:nvSpPr>
        <p:spPr/>
        <p:txBody>
          <a:bodyPr/>
          <a:lstStyle/>
          <a:p>
            <a:pPr marL="0" marR="0">
              <a:spcBef>
                <a:spcPts val="0"/>
              </a:spcBef>
              <a:spcAft>
                <a:spcPts val="0"/>
              </a:spcAft>
            </a:pPr>
            <a:endParaRPr lang="en-US"/>
          </a:p>
        </p:txBody>
      </p:sp>
      <p:sp>
        <p:nvSpPr>
          <p:cNvPr id="4" name="Slide Number Placeholder 3">
            <a:extLst>
              <a:ext uri="{FF2B5EF4-FFF2-40B4-BE49-F238E27FC236}">
                <a16:creationId xmlns:a16="http://schemas.microsoft.com/office/drawing/2014/main" id="{0244A5D9-6F77-73D9-C38C-50C272666BD0}"/>
              </a:ext>
            </a:extLst>
          </p:cNvPr>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561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Health checks are crucial for monitoring the status and performance of applications in .NET Aspire. Integrating health checks improves observability, allowing developers to track the application's health effectively. Automated health checks enhance the overall reliability and uptime of applications, ensuring they run smoothly and efficiently.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2/6/2025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11851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8F008-F6BF-A9A6-3EC7-5E722EA63D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642939-A9FB-30AD-4D06-99D7D4B5F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6B1E39-4641-2C9C-D712-408524EC567F}"/>
              </a:ext>
            </a:extLst>
          </p:cNvPr>
          <p:cNvSpPr>
            <a:spLocks noGrp="1"/>
          </p:cNvSpPr>
          <p:nvPr>
            <p:ph type="body" idx="1"/>
          </p:nvPr>
        </p:nvSpPr>
        <p:spPr/>
        <p:txBody>
          <a:bodyPr/>
          <a:lstStyle/>
          <a:p>
            <a:endParaRPr lang="en-US">
              <a:ea typeface="Calibri"/>
              <a:cs typeface="Calibri"/>
            </a:endParaRPr>
          </a:p>
        </p:txBody>
      </p:sp>
      <p:sp>
        <p:nvSpPr>
          <p:cNvPr id="4" name="Header Placeholder 3">
            <a:extLst>
              <a:ext uri="{FF2B5EF4-FFF2-40B4-BE49-F238E27FC236}">
                <a16:creationId xmlns:a16="http://schemas.microsoft.com/office/drawing/2014/main" id="{C474CA77-91A8-530B-EF4A-5570403886FD}"/>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D2CE1D7-4E80-7757-8880-ACE2683769BA}"/>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B6853D1-49ED-CBD3-6130-52A16BD00444}"/>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2/6/2025 10:32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E80D6EF-F049-C136-A61C-EA077093FE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503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BD033-CEEA-4647-D30B-647DEF583B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7E5A5-F8F6-9814-2FD0-3C1AEEB9F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2B919-479D-36A6-EBF3-0EF1A3523808}"/>
              </a:ext>
            </a:extLst>
          </p:cNvPr>
          <p:cNvSpPr>
            <a:spLocks noGrp="1"/>
          </p:cNvSpPr>
          <p:nvPr>
            <p:ph type="body" idx="1"/>
          </p:nvPr>
        </p:nvSpPr>
        <p:spPr/>
        <p:txBody>
          <a:bodyPr/>
          <a:lstStyle/>
          <a:p>
            <a:endParaRPr lang="en-US">
              <a:ea typeface="Calibri"/>
              <a:cs typeface="Calibri"/>
            </a:endParaRPr>
          </a:p>
        </p:txBody>
      </p:sp>
      <p:sp>
        <p:nvSpPr>
          <p:cNvPr id="4" name="Header Placeholder 3">
            <a:extLst>
              <a:ext uri="{FF2B5EF4-FFF2-40B4-BE49-F238E27FC236}">
                <a16:creationId xmlns:a16="http://schemas.microsoft.com/office/drawing/2014/main" id="{C8EB58E4-EA26-02FF-13E5-8FC0B5B5DAB1}"/>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3257173-C670-E30F-704C-6CD63FF1D91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E1E9804-7542-7CB0-CD29-4DD9CECD517A}"/>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2/6/2025 10:32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7DAE20AA-61EC-47FD-1408-A2B0DA1E3E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750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2/6/2025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65408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static web apps, </a:t>
            </a:r>
            <a:r>
              <a:rPr lang="en-US" err="1"/>
              <a:t>golang</a:t>
            </a:r>
            <a:r>
              <a:rPr lang="en-US"/>
              <a:t> </a:t>
            </a:r>
            <a:r>
              <a:rPr lang="en-US" err="1"/>
              <a:t>deno</a:t>
            </a:r>
            <a:r>
              <a:rPr lang="en-US"/>
              <a:t> and java hosting integrations,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2/6/2025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12523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Native dotnet container publish support – dotnet has the ability to publish containers built in, without any </a:t>
            </a:r>
            <a:r>
              <a:rPr lang="en-US" err="1"/>
              <a:t>dockerfile</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2/6/2025 10:32 AM</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6372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2/6/2025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92316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2/6/2025 10:32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462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8305DC-CC3D-479A-8171-D767E3089694}" type="slidenum">
              <a:rPr lang="en-US" smtClean="0"/>
              <a:t>35</a:t>
            </a:fld>
            <a:endParaRPr lang="en-US"/>
          </a:p>
        </p:txBody>
      </p:sp>
    </p:spTree>
    <p:extLst>
      <p:ext uri="{BB962C8B-B14F-4D97-AF65-F5344CB8AC3E}">
        <p14:creationId xmlns:p14="http://schemas.microsoft.com/office/powerpoint/2010/main" val="3705182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Things to show:</a:t>
            </a:r>
          </a:p>
          <a:p>
            <a:pPr marL="171450" indent="-171450">
              <a:buFont typeface="Arial" panose="020B0604020202020204" pitchFamily="34" charset="0"/>
              <a:buChar char="•"/>
            </a:pPr>
            <a:r>
              <a:rPr lang="en-US"/>
              <a:t>Main thing to focus on is getting the updated messaging across</a:t>
            </a:r>
          </a:p>
          <a:p>
            <a:pPr marL="171450" indent="-171450">
              <a:buFont typeface="Arial" panose="020B0604020202020204" pitchFamily="34" charset="0"/>
              <a:buChar char="•"/>
            </a:pPr>
            <a:r>
              <a:rPr lang="en-US"/>
              <a:t>Only 45 mins slot, allow 5 mins buffer, so target 40 mins content</a:t>
            </a:r>
          </a:p>
          <a:p>
            <a:pPr marL="171450" indent="-171450">
              <a:buFont typeface="Arial" panose="020B0604020202020204" pitchFamily="34" charset="0"/>
              <a:buChar char="•"/>
            </a:pPr>
            <a:r>
              <a:rPr lang="en-US"/>
              <a:t>Slide-driven talk</a:t>
            </a:r>
          </a:p>
          <a:p>
            <a:pPr marL="171450" indent="-171450">
              <a:buFont typeface="Arial" panose="020B0604020202020204" pitchFamily="34" charset="0"/>
              <a:buChar char="•"/>
            </a:pPr>
            <a:r>
              <a:rPr lang="en-US" err="1"/>
              <a:t>WaitFor</a:t>
            </a:r>
            <a:r>
              <a:rPr lang="en-US"/>
              <a:t> &amp; health checks</a:t>
            </a:r>
          </a:p>
          <a:p>
            <a:pPr marL="171450" indent="-171450">
              <a:buFont typeface="Arial" panose="020B0604020202020204" pitchFamily="34" charset="0"/>
              <a:buChar char="•"/>
            </a:pPr>
            <a:r>
              <a:rPr lang="en-US" err="1"/>
              <a:t>AddDockerfile</a:t>
            </a:r>
            <a:r>
              <a:rPr lang="en-US"/>
              <a:t> from the </a:t>
            </a:r>
            <a:r>
              <a:rPr lang="en-US" err="1"/>
              <a:t>eShopSupport</a:t>
            </a:r>
            <a:r>
              <a:rPr lang="en-US"/>
              <a:t> sample for Python app</a:t>
            </a:r>
          </a:p>
          <a:p>
            <a:pPr marL="171450" indent="-171450">
              <a:buFont typeface="Arial" panose="020B0604020202020204" pitchFamily="34" charset="0"/>
              <a:buChar char="•"/>
            </a:pPr>
            <a:r>
              <a:rPr lang="en-US"/>
              <a:t>Custom commands</a:t>
            </a:r>
          </a:p>
          <a:p>
            <a:pPr marL="171450" indent="-171450">
              <a:buFont typeface="Arial" panose="020B0604020202020204" pitchFamily="34" charset="0"/>
              <a:buChar char="•"/>
            </a:pPr>
            <a:r>
              <a:rPr lang="en-US"/>
              <a:t>Samples repo, some key samples?</a:t>
            </a:r>
          </a:p>
          <a:p>
            <a:pPr marL="171450" indent="-171450">
              <a:buFont typeface="Arial" panose="020B0604020202020204" pitchFamily="34" charset="0"/>
              <a:buChar char="•"/>
            </a:pPr>
            <a:r>
              <a:rPr lang="en-US"/>
              <a:t>Slide for Azure Functions preview support &amp; shout out to Safia’s talk</a:t>
            </a:r>
          </a:p>
          <a:p>
            <a:pPr marL="171450" indent="-171450">
              <a:buFont typeface="Arial" panose="020B0604020202020204" pitchFamily="34" charset="0"/>
              <a:buChar char="•"/>
            </a:pPr>
            <a:r>
              <a:rPr lang="en-US"/>
              <a:t>Slide on the Azure CDK/constructs stuff</a:t>
            </a:r>
          </a:p>
          <a:p>
            <a:pPr marL="171450" indent="-171450">
              <a:buFont typeface="Arial" panose="020B0604020202020204" pitchFamily="34" charset="0"/>
              <a:buChar char="•"/>
            </a:pPr>
            <a:r>
              <a:rPr lang="en-US"/>
              <a:t>Some comparison to Docker Compose, e.g. compare a docker compose file to an app host</a:t>
            </a:r>
          </a:p>
          <a:p>
            <a:pPr marL="171450" indent="-171450">
              <a:buFont typeface="Arial" panose="020B0604020202020204" pitchFamily="34" charset="0"/>
              <a:buChar char="•"/>
            </a:pPr>
            <a:r>
              <a:rPr lang="en-US"/>
              <a:t>Highlight the AWS integrations moving to their repo as first example of curated integrations expanding outside our repo</a:t>
            </a:r>
          </a:p>
          <a:p>
            <a:pPr marL="171450" indent="-171450">
              <a:buFont typeface="Arial" panose="020B0604020202020204" pitchFamily="34" charset="0"/>
              <a:buChar char="•"/>
            </a:pPr>
            <a:r>
              <a:rPr lang="en-US"/>
              <a:t>Announce the Community Toolkit!</a:t>
            </a:r>
          </a:p>
          <a:p>
            <a:pPr marL="171450" indent="-171450">
              <a:buFont typeface="Arial" panose="020B0604020202020204" pitchFamily="34" charset="0"/>
              <a:buChar char="•"/>
            </a:pPr>
            <a:r>
              <a:rPr lang="en-US"/>
              <a:t>Something, something deployment</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2/6/2025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01213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64D1A-D297-F84F-F09A-0172ACBC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99C7D-659C-78AA-87FB-22827B0C2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755EE2-AA5C-E799-3789-419586CA55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F6F50E-20A1-A68F-2E40-A17CFC3A5DDC}"/>
              </a:ext>
            </a:extLst>
          </p:cNvPr>
          <p:cNvSpPr>
            <a:spLocks noGrp="1"/>
          </p:cNvSpPr>
          <p:nvPr>
            <p:ph type="sldNum" sz="quarter" idx="5"/>
          </p:nvPr>
        </p:nvSpPr>
        <p:spPr/>
        <p:txBody>
          <a:bodyPr/>
          <a:lstStyle/>
          <a:p>
            <a:fld id="{7F8305DC-CC3D-479A-8171-D767E3089694}" type="slidenum">
              <a:rPr lang="en-US" smtClean="0"/>
              <a:t>3</a:t>
            </a:fld>
            <a:endParaRPr lang="en-US"/>
          </a:p>
        </p:txBody>
      </p:sp>
    </p:spTree>
    <p:extLst>
      <p:ext uri="{BB962C8B-B14F-4D97-AF65-F5344CB8AC3E}">
        <p14:creationId xmlns:p14="http://schemas.microsoft.com/office/powerpoint/2010/main" val="101270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8976A-8E50-A743-F43B-C6A218F9A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3EDC5-DF3A-B20A-B5D6-C915AAC5EB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1D6933-0B45-AFD4-E74A-724B3809B527}"/>
              </a:ext>
            </a:extLst>
          </p:cNvPr>
          <p:cNvSpPr>
            <a:spLocks noGrp="1"/>
          </p:cNvSpPr>
          <p:nvPr>
            <p:ph type="body" idx="1"/>
          </p:nvPr>
        </p:nvSpPr>
        <p:spPr/>
        <p:txBody>
          <a:bodyPr/>
          <a:lstStyle/>
          <a:p>
            <a:pPr marL="0" marR="0">
              <a:spcBef>
                <a:spcPts val="0"/>
              </a:spcBef>
              <a:spcAft>
                <a:spcPts val="0"/>
              </a:spcAft>
            </a:pPr>
            <a:r>
              <a:rPr lang="en-US"/>
              <a:t>.NET Aspire is a collection of flexible tools, opinionated templates, and curated packages for modern developers. Aspire simplifies managing projects, resources, containers, microservices, and more – at development time while you write code. </a:t>
            </a:r>
          </a:p>
          <a:p>
            <a:pPr marL="0" marR="0">
              <a:spcBef>
                <a:spcPts val="0"/>
              </a:spcBef>
              <a:spcAft>
                <a:spcPts val="0"/>
              </a:spcAft>
            </a:pPr>
            <a:endParaRPr lang="en-US"/>
          </a:p>
          <a:p>
            <a:pPr marL="0" marR="0">
              <a:spcBef>
                <a:spcPts val="0"/>
              </a:spcBef>
              <a:spcAft>
                <a:spcPts val="0"/>
              </a:spcAft>
            </a:pPr>
            <a:r>
              <a:rPr lang="en-US"/>
              <a:t>Plus, Aspire gives you real-time insights into your app while you’re actively developing it – no more pushing to staging environments or production to see how your changes play with the rest of your stack.</a:t>
            </a:r>
          </a:p>
          <a:p>
            <a:pPr marL="0" marR="0">
              <a:spcBef>
                <a:spcPts val="0"/>
              </a:spcBef>
              <a:spcAft>
                <a:spcPts val="0"/>
              </a:spcAft>
            </a:pPr>
            <a:endParaRPr lang="en-US"/>
          </a:p>
          <a:p>
            <a:pPr marL="0" marR="0">
              <a:spcBef>
                <a:spcPts val="0"/>
              </a:spcBef>
              <a:spcAft>
                <a:spcPts val="0"/>
              </a:spcAft>
            </a:pPr>
            <a:r>
              <a:rPr lang="en-US"/>
              <a:t>We’ve worked with a bunch of popular cloud library and service authors to create integrations that simplify setting up and managing all of the various resources we need to build production apps at scale, and to help you build secure-by-default apps in a world where cyberattacks just don’t stop.</a:t>
            </a:r>
          </a:p>
          <a:p>
            <a:pPr marL="0" marR="0">
              <a:spcBef>
                <a:spcPts val="0"/>
              </a:spcBef>
              <a:spcAft>
                <a:spcPts val="0"/>
              </a:spcAft>
            </a:pPr>
            <a:endParaRPr lang="en-US"/>
          </a:p>
          <a:p>
            <a:pPr marL="0" marR="0">
              <a:spcBef>
                <a:spcPts val="0"/>
              </a:spcBef>
              <a:spcAft>
                <a:spcPts val="0"/>
              </a:spcAft>
            </a:pPr>
            <a:r>
              <a:rPr lang="en-US"/>
              <a:t>We’ve also worked with teams in Azure and AWS to simplify basic deployments to get your apps up and running, and your fixes shipped to your customers, faster than ever. </a:t>
            </a:r>
          </a:p>
          <a:p>
            <a:pPr marL="0" marR="0">
              <a:spcBef>
                <a:spcPts val="0"/>
              </a:spcBef>
              <a:spcAft>
                <a:spcPts val="0"/>
              </a:spcAft>
            </a:pPr>
            <a:endParaRPr lang="en-US"/>
          </a:p>
          <a:p>
            <a:pPr marL="0" marR="0">
              <a:spcBef>
                <a:spcPts val="0"/>
              </a:spcBef>
              <a:spcAft>
                <a:spcPts val="0"/>
              </a:spcAft>
            </a:pPr>
            <a:r>
              <a:rPr lang="en-US"/>
              <a:t>I’ve had the privilege of working on Aspire the past few months with a ton of amazing engineers and architects, including Damian – what’s up d00d</a:t>
            </a:r>
          </a:p>
        </p:txBody>
      </p:sp>
      <p:sp>
        <p:nvSpPr>
          <p:cNvPr id="4" name="Slide Number Placeholder 3">
            <a:extLst>
              <a:ext uri="{FF2B5EF4-FFF2-40B4-BE49-F238E27FC236}">
                <a16:creationId xmlns:a16="http://schemas.microsoft.com/office/drawing/2014/main" id="{048A2138-6F6D-479E-E8E2-5517D911B526}"/>
              </a:ext>
            </a:extLst>
          </p:cNvPr>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19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96C6C-C08E-EB07-2B23-A2C900E30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803C9-2DBF-E891-3D91-6767B588D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10867-4A85-6B07-005D-1D95CE009480}"/>
              </a:ext>
            </a:extLst>
          </p:cNvPr>
          <p:cNvSpPr>
            <a:spLocks noGrp="1"/>
          </p:cNvSpPr>
          <p:nvPr>
            <p:ph type="body" idx="1"/>
          </p:nvPr>
        </p:nvSpPr>
        <p:spPr/>
        <p:txBody>
          <a:bodyPr/>
          <a:lstStyle/>
          <a:p>
            <a:r>
              <a:rPr lang="en-US"/>
              <a:t>[JAMES]</a:t>
            </a:r>
          </a:p>
          <a:p>
            <a:r>
              <a:rPr lang="en-US" sz="1800">
                <a:effectLst/>
                <a:latin typeface="Aptos" panose="020B0004020202020204" pitchFamily="34" charset="0"/>
                <a:ea typeface="Aptos" panose="020B0004020202020204" pitchFamily="34" charset="0"/>
                <a:cs typeface="Times New Roman" panose="02020603050405020304" pitchFamily="18" charset="0"/>
              </a:rPr>
              <a:t>Our mission is to delight developers</a:t>
            </a:r>
          </a:p>
          <a:p>
            <a:endParaRPr lang="en-US" sz="1800">
              <a:effectLst/>
              <a:latin typeface="Aptos" panose="020B0004020202020204" pitchFamily="34" charset="0"/>
              <a:ea typeface="Aptos" panose="020B0004020202020204" pitchFamily="34" charset="0"/>
              <a:cs typeface="Times New Roman" panose="02020603050405020304" pitchFamily="18" charset="0"/>
            </a:endParaRPr>
          </a:p>
          <a:p>
            <a:r>
              <a:rPr lang="en-US" sz="1800">
                <a:effectLst/>
                <a:latin typeface="Aptos" panose="020B0004020202020204" pitchFamily="34" charset="0"/>
                <a:ea typeface="Aptos" panose="020B0004020202020204" pitchFamily="34" charset="0"/>
                <a:cs typeface="Times New Roman" panose="02020603050405020304" pitchFamily="18" charset="0"/>
              </a:rPr>
              <a:t> It is to empower you to build the apps, services, and solutions you desire with a world class unified developer platform, productive developer tools, and a thriving ecosystem.</a:t>
            </a:r>
            <a:endParaRPr lang="en-US"/>
          </a:p>
        </p:txBody>
      </p:sp>
      <p:sp>
        <p:nvSpPr>
          <p:cNvPr id="4" name="Slide Number Placeholder 3">
            <a:extLst>
              <a:ext uri="{FF2B5EF4-FFF2-40B4-BE49-F238E27FC236}">
                <a16:creationId xmlns:a16="http://schemas.microsoft.com/office/drawing/2014/main" id="{B6AD5FB2-182C-1996-3749-5033537AAE84}"/>
              </a:ext>
            </a:extLst>
          </p:cNvPr>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3257784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2/6/2025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3D5F6B-9345-41A4-802E-D27C9592871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2/6/2025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899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0D1D6-3DA0-2307-7F0C-F72306586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4EC0C7-E600-28DE-0BF7-1E237CBF04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9BC76-FC52-9BE4-72EE-AA109EF573A6}"/>
              </a:ext>
            </a:extLst>
          </p:cNvPr>
          <p:cNvSpPr>
            <a:spLocks noGrp="1"/>
          </p:cNvSpPr>
          <p:nvPr>
            <p:ph type="body" idx="1"/>
          </p:nvPr>
        </p:nvSpPr>
        <p:spPr/>
        <p:txBody>
          <a:bodyPr/>
          <a:lstStyle/>
          <a:p>
            <a:pPr marL="0" marR="0">
              <a:spcBef>
                <a:spcPts val="0"/>
              </a:spcBef>
              <a:spcAft>
                <a:spcPts val="0"/>
              </a:spcAft>
            </a:pPr>
            <a:endParaRPr lang="en-US"/>
          </a:p>
        </p:txBody>
      </p:sp>
      <p:sp>
        <p:nvSpPr>
          <p:cNvPr id="4" name="Slide Number Placeholder 3">
            <a:extLst>
              <a:ext uri="{FF2B5EF4-FFF2-40B4-BE49-F238E27FC236}">
                <a16:creationId xmlns:a16="http://schemas.microsoft.com/office/drawing/2014/main" id="{4220B1C4-E849-6704-02CD-2E2DB0E6951E}"/>
              </a:ext>
            </a:extLst>
          </p:cNvPr>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979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31162098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3307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1151596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817287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5750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2/6/2025</a:t>
            </a:fld>
            <a:endParaRPr lang="en-US"/>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26319711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sentence - 3">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6740" y="422028"/>
            <a:ext cx="11018520" cy="615553"/>
          </a:xfrm>
        </p:spPr>
        <p:txBody>
          <a:bodyPr/>
          <a:lstStyle>
            <a:lvl1pPr algn="ctr">
              <a:defRPr>
                <a:solidFill>
                  <a:schemeClr val="bg1"/>
                </a:solidFill>
              </a:defRPr>
            </a:lvl1pPr>
          </a:lstStyle>
          <a:p>
            <a:r>
              <a:rPr lang="en-US"/>
              <a:t>Lorem ipsum dolor sit amet</a:t>
            </a:r>
          </a:p>
        </p:txBody>
      </p:sp>
    </p:spTree>
    <p:extLst>
      <p:ext uri="{BB962C8B-B14F-4D97-AF65-F5344CB8AC3E}">
        <p14:creationId xmlns:p14="http://schemas.microsoft.com/office/powerpoint/2010/main" val="10298573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5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89659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683197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a:alphaModFix amt="0"/>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5754411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19">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82" r:id="rId1"/>
    <p:sldLayoutId id="2147485848" r:id="rId2"/>
    <p:sldLayoutId id="2147485688" r:id="rId3"/>
    <p:sldLayoutId id="2147485708" r:id="rId4"/>
    <p:sldLayoutId id="2147485707" r:id="rId5"/>
    <p:sldLayoutId id="2147485566" r:id="rId6"/>
    <p:sldLayoutId id="2147485709" r:id="rId7"/>
    <p:sldLayoutId id="2147485586" r:id="rId8"/>
    <p:sldLayoutId id="2147485706" r:id="rId9"/>
    <p:sldLayoutId id="2147485689" r:id="rId10"/>
    <p:sldLayoutId id="2147485463" r:id="rId11"/>
    <p:sldLayoutId id="2147485725" r:id="rId12"/>
    <p:sldLayoutId id="2147485722" r:id="rId13"/>
    <p:sldLayoutId id="2147485735" r:id="rId14"/>
    <p:sldLayoutId id="2147485850" r:id="rId15"/>
    <p:sldLayoutId id="2147485851" r:id="rId16"/>
    <p:sldLayoutId id="2147485852" r:id="rId17"/>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jpe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notesSlide" Target="../notesSlides/notesSlide14.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46.jpeg"/><Relationship Id="rId11" Type="http://schemas.openxmlformats.org/officeDocument/2006/relationships/image" Target="../media/image51.jpeg"/><Relationship Id="rId24" Type="http://schemas.openxmlformats.org/officeDocument/2006/relationships/image" Target="../media/image64.jpe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jpe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png"/><Relationship Id="rId30" Type="http://schemas.openxmlformats.org/officeDocument/2006/relationships/image" Target="../media/image70.png"/></Relationships>
</file>

<file path=ppt/slides/_rels/slide2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s://aka.ms/get-dotnet-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svg"/><Relationship Id="rId2" Type="http://schemas.openxmlformats.org/officeDocument/2006/relationships/image" Target="../media/image81.png"/><Relationship Id="rId16"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7.png"/><Relationship Id="rId7" Type="http://schemas.openxmlformats.org/officeDocument/2006/relationships/image" Target="../media/image99.jpe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94.svg"/><Relationship Id="rId11" Type="http://schemas.openxmlformats.org/officeDocument/2006/relationships/image" Target="../media/image103.png"/><Relationship Id="rId5" Type="http://schemas.openxmlformats.org/officeDocument/2006/relationships/image" Target="../media/image93.png"/><Relationship Id="rId10" Type="http://schemas.openxmlformats.org/officeDocument/2006/relationships/image" Target="../media/image102.png"/><Relationship Id="rId4" Type="http://schemas.openxmlformats.org/officeDocument/2006/relationships/image" Target="../media/image98.svg"/><Relationship Id="rId9" Type="http://schemas.openxmlformats.org/officeDocument/2006/relationships/image" Target="../media/image10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hyperlink" Target="https://aka.ms/get-dotnet-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5.xml"/><Relationship Id="rId16"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582171" y="2189877"/>
            <a:ext cx="6367270" cy="1923604"/>
          </a:xfrm>
        </p:spPr>
        <p:txBody>
          <a:bodyPr/>
          <a:lstStyle/>
          <a:p>
            <a:r>
              <a:rPr lang="en-US" spc="-30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What’s new in .NET Aspire</a:t>
            </a:r>
            <a:endParaRPr lang="en-US" sz="6600"/>
          </a:p>
        </p:txBody>
      </p:sp>
      <p:sp>
        <p:nvSpPr>
          <p:cNvPr id="3" name="Text Placeholder 2">
            <a:extLst>
              <a:ext uri="{FF2B5EF4-FFF2-40B4-BE49-F238E27FC236}">
                <a16:creationId xmlns:a16="http://schemas.microsoft.com/office/drawing/2014/main" id="{AFCDD712-F159-EBF5-F6F6-1AF98407E8FD}"/>
              </a:ext>
            </a:extLst>
          </p:cNvPr>
          <p:cNvSpPr>
            <a:spLocks noGrp="1"/>
          </p:cNvSpPr>
          <p:nvPr>
            <p:ph type="body" sz="quarter" idx="10"/>
          </p:nvPr>
        </p:nvSpPr>
        <p:spPr>
          <a:xfrm>
            <a:off x="582613" y="4345640"/>
            <a:ext cx="5430837" cy="609398"/>
          </a:xfrm>
        </p:spPr>
        <p:txBody>
          <a:bodyPr/>
          <a:lstStyle/>
          <a:p>
            <a:r>
              <a:rPr lang="en-US">
                <a:latin typeface="Open Sans"/>
                <a:ea typeface="Open Sans"/>
                <a:cs typeface="Open Sans"/>
              </a:rPr>
              <a:t>Maddy Montaquila</a:t>
            </a:r>
          </a:p>
          <a:p>
            <a:r>
              <a:rPr lang="en-US">
                <a:latin typeface="Open Sans"/>
                <a:ea typeface="Open Sans"/>
                <a:cs typeface="Open Sans"/>
              </a:rPr>
              <a:t>Damian Edwards</a:t>
            </a:r>
            <a:endParaRPr lang="en-US"/>
          </a:p>
        </p:txBody>
      </p:sp>
      <p:pic>
        <p:nvPicPr>
          <p:cNvPr id="5" name="Graphic 4">
            <a:extLst>
              <a:ext uri="{FF2B5EF4-FFF2-40B4-BE49-F238E27FC236}">
                <a16:creationId xmlns:a16="http://schemas.microsoft.com/office/drawing/2014/main" id="{ED2F3277-723F-AA89-4B57-39643C22F8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1748" y="5327279"/>
            <a:ext cx="1438939" cy="1438939"/>
          </a:xfrm>
          <a:prstGeom prst="rect">
            <a:avLst/>
          </a:prstGeom>
        </p:spPr>
      </p:pic>
      <p:pic>
        <p:nvPicPr>
          <p:cNvPr id="4" name="Graphic 3">
            <a:extLst>
              <a:ext uri="{FF2B5EF4-FFF2-40B4-BE49-F238E27FC236}">
                <a16:creationId xmlns:a16="http://schemas.microsoft.com/office/drawing/2014/main" id="{654EDBD9-EC7C-AC48-6C19-427D1F9BE4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0108">
            <a:off x="9909369" y="3457900"/>
            <a:ext cx="146391" cy="146391"/>
          </a:xfrm>
          <a:prstGeom prst="rect">
            <a:avLst/>
          </a:prstGeom>
        </p:spPr>
      </p:pic>
    </p:spTree>
    <p:extLst>
      <p:ext uri="{BB962C8B-B14F-4D97-AF65-F5344CB8AC3E}">
        <p14:creationId xmlns:p14="http://schemas.microsoft.com/office/powerpoint/2010/main" val="22989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78D8237-3618-14E6-9DCC-8BC2E6D1D720}"/>
              </a:ext>
            </a:extLst>
          </p:cNvPr>
          <p:cNvPicPr>
            <a:picLocks noChangeAspect="1"/>
          </p:cNvPicPr>
          <p:nvPr/>
        </p:nvPicPr>
        <p:blipFill>
          <a:blip r:embed="rId3"/>
          <a:stretch>
            <a:fillRect/>
          </a:stretch>
        </p:blipFill>
        <p:spPr>
          <a:xfrm>
            <a:off x="1379403" y="1291876"/>
            <a:ext cx="9433195" cy="5313576"/>
          </a:xfrm>
          <a:prstGeom prst="rect">
            <a:avLst/>
          </a:prstGeom>
        </p:spPr>
      </p:pic>
      <p:sp>
        <p:nvSpPr>
          <p:cNvPr id="15" name="TextBox 14">
            <a:extLst>
              <a:ext uri="{FF2B5EF4-FFF2-40B4-BE49-F238E27FC236}">
                <a16:creationId xmlns:a16="http://schemas.microsoft.com/office/drawing/2014/main" id="{D48826EF-BE6A-E642-F47B-B002FD5A9BDB}"/>
              </a:ext>
            </a:extLst>
          </p:cNvPr>
          <p:cNvSpPr txBox="1"/>
          <p:nvPr/>
        </p:nvSpPr>
        <p:spPr>
          <a:xfrm>
            <a:off x="5365317" y="6544836"/>
            <a:ext cx="146136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Segoe Sans Text"/>
                <a:ea typeface="+mn-ea"/>
                <a:cs typeface="+mn-cs"/>
              </a:rPr>
              <a:t>landscape.cncf.io</a:t>
            </a:r>
          </a:p>
        </p:txBody>
      </p:sp>
      <p:sp>
        <p:nvSpPr>
          <p:cNvPr id="2" name="TextBox 1">
            <a:extLst>
              <a:ext uri="{FF2B5EF4-FFF2-40B4-BE49-F238E27FC236}">
                <a16:creationId xmlns:a16="http://schemas.microsoft.com/office/drawing/2014/main" id="{B611A3B6-2596-0A6A-E71A-42D1CE628FB1}"/>
              </a:ext>
            </a:extLst>
          </p:cNvPr>
          <p:cNvSpPr txBox="1"/>
          <p:nvPr/>
        </p:nvSpPr>
        <p:spPr>
          <a:xfrm>
            <a:off x="554767" y="394283"/>
            <a:ext cx="11076424" cy="5956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w="3175">
                  <a:noFill/>
                </a:ln>
                <a:solidFill>
                  <a:srgbClr val="FFFFFF"/>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CNCF Cloud Native Landscape</a:t>
            </a:r>
          </a:p>
        </p:txBody>
      </p:sp>
    </p:spTree>
    <p:extLst>
      <p:ext uri="{BB962C8B-B14F-4D97-AF65-F5344CB8AC3E}">
        <p14:creationId xmlns:p14="http://schemas.microsoft.com/office/powerpoint/2010/main" val="29844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4" presetClass="path" presetSubtype="0" decel="26000" fill="hold" nodeType="withEffect">
                                  <p:stCondLst>
                                    <p:cond delay="0"/>
                                  </p:stCondLst>
                                  <p:childTnLst>
                                    <p:animMotion origin="layout" path="M 0.00065 0.04005 L 0 -4.44444E-6 " pathEditMode="relative" rAng="0" ptsTypes="AA">
                                      <p:cBhvr>
                                        <p:cTn id="9" dur="500" fill="hold"/>
                                        <p:tgtEl>
                                          <p:spTgt spid="10"/>
                                        </p:tgtEl>
                                        <p:attrNameLst>
                                          <p:attrName>ppt_x</p:attrName>
                                          <p:attrName>ppt_y</p:attrName>
                                        </p:attrNameLst>
                                      </p:cBhvr>
                                      <p:rCtr x="-39"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97CA1-05BA-689A-15B8-3AADC6B7A31D}"/>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09DD2F3-8345-4015-D7F8-887EC0570C71}"/>
              </a:ext>
            </a:extLst>
          </p:cNvPr>
          <p:cNvSpPr txBox="1"/>
          <p:nvPr/>
        </p:nvSpPr>
        <p:spPr>
          <a:xfrm>
            <a:off x="3004615" y="731801"/>
            <a:ext cx="6182770" cy="228251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endParaRPr kumimoji="0" lang="en-US" sz="9948" b="1" i="0" u="none" strike="noStrike" kern="0" cap="none" spc="-75" normalizeH="0" baseline="0" noProof="0">
              <a:ln>
                <a:noFill/>
              </a:ln>
              <a:solidFill>
                <a:srgbClr val="333333"/>
              </a:solidFill>
              <a:effectLst/>
              <a:uLnTx/>
              <a:uFillTx/>
              <a:latin typeface="Segoe UI Semibold" panose="020B0502040204020203" pitchFamily="34" charset="0"/>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A45B6BEC-DA04-B23E-EC84-CAD5DC2AC48E}"/>
              </a:ext>
            </a:extLst>
          </p:cNvPr>
          <p:cNvSpPr txBox="1"/>
          <p:nvPr/>
        </p:nvSpPr>
        <p:spPr>
          <a:xfrm>
            <a:off x="2121418" y="2233266"/>
            <a:ext cx="7949165" cy="954088"/>
          </a:xfrm>
          <a:prstGeom prst="roundRect">
            <a:avLst>
              <a:gd name="adj" fmla="val 50000"/>
            </a:avLst>
          </a:prstGeom>
          <a:gradFill>
            <a:gsLst>
              <a:gs pos="85000">
                <a:srgbClr val="6C1CB2"/>
              </a:gs>
              <a:gs pos="0">
                <a:srgbClr val="C03BC4"/>
              </a:gs>
            </a:gsLst>
            <a:path path="circle">
              <a:fillToRect l="100000" t="100000"/>
            </a:path>
          </a:gradFill>
          <a:effectLst/>
        </p:spPr>
        <p:txBody>
          <a:bodyPr wrap="square" lIns="0" tIns="0" rIns="0" bIns="0" anchor="ctr" anchorCtr="0">
            <a:noAutofit/>
          </a:bodyPr>
          <a:lstStyle>
            <a:defPPr>
              <a:defRPr lang="en-US"/>
            </a:defPPr>
            <a:lvl1pPr algn="ctr" defTabSz="914367" fontAlgn="base">
              <a:spcBef>
                <a:spcPct val="0"/>
              </a:spcBef>
              <a:spcAft>
                <a:spcPct val="0"/>
              </a:spcAft>
              <a:defRPr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defRPr/>
            </a:pPr>
            <a:r>
              <a:rPr lang="en-US" sz="2000" b="1">
                <a:solidFill>
                  <a:srgbClr val="FFFFFF"/>
                </a:solidFill>
                <a:latin typeface="Open Sans" panose="020B0606030504020204" pitchFamily="34" charset="0"/>
                <a:ea typeface="Open Sans" panose="020B0606030504020204" pitchFamily="34" charset="0"/>
                <a:cs typeface="Open Sans" panose="020B0606030504020204" pitchFamily="34" charset="0"/>
              </a:rPr>
              <a:t>Powerful tools, templates, and packages for building observable, production-ready apps</a:t>
            </a:r>
          </a:p>
        </p:txBody>
      </p:sp>
      <p:pic>
        <p:nvPicPr>
          <p:cNvPr id="12" name="Picture 11">
            <a:extLst>
              <a:ext uri="{FF2B5EF4-FFF2-40B4-BE49-F238E27FC236}">
                <a16:creationId xmlns:a16="http://schemas.microsoft.com/office/drawing/2014/main" id="{C8172104-F1B5-A04C-24B2-225C36748D5E}"/>
              </a:ext>
            </a:extLst>
          </p:cNvPr>
          <p:cNvPicPr>
            <a:picLocks noChangeAspect="1"/>
          </p:cNvPicPr>
          <p:nvPr/>
        </p:nvPicPr>
        <p:blipFill>
          <a:blip r:embed="rId3"/>
          <a:srcRect r="7928"/>
          <a:stretch/>
        </p:blipFill>
        <p:spPr>
          <a:xfrm>
            <a:off x="3598458" y="960264"/>
            <a:ext cx="4995084" cy="1456880"/>
          </a:xfrm>
          <a:prstGeom prst="rect">
            <a:avLst/>
          </a:prstGeom>
        </p:spPr>
      </p:pic>
      <p:sp>
        <p:nvSpPr>
          <p:cNvPr id="13" name="TextBox 12">
            <a:extLst>
              <a:ext uri="{FF2B5EF4-FFF2-40B4-BE49-F238E27FC236}">
                <a16:creationId xmlns:a16="http://schemas.microsoft.com/office/drawing/2014/main" id="{64B18744-F63B-EDDC-23B5-AB79472EA605}"/>
              </a:ext>
            </a:extLst>
          </p:cNvPr>
          <p:cNvSpPr txBox="1"/>
          <p:nvPr/>
        </p:nvSpPr>
        <p:spPr>
          <a:xfrm>
            <a:off x="653796" y="5528404"/>
            <a:ext cx="10884408" cy="369332"/>
          </a:xfrm>
          <a:prstGeom prst="rect">
            <a:avLst/>
          </a:prstGeom>
          <a:noFill/>
        </p:spPr>
        <p:txBody>
          <a:bodyPr wrap="square" lIns="0" tIns="0" rIns="0" bIns="0" rtlCol="0">
            <a:spAutoFit/>
          </a:bodyPr>
          <a:lstStyle/>
          <a:p>
            <a:pPr lvl="0" algn="ctr">
              <a:defRPr/>
            </a:pPr>
            <a:r>
              <a:rPr kumimoji="0" lang="en-US" sz="2400" b="0" i="0" u="none" strike="noStrike" kern="1200" cap="none" spc="0" normalizeH="0" baseline="0" noProof="0">
                <a:ln>
                  <a:noFill/>
                </a:ln>
                <a:solidFill>
                  <a:srgbClr val="E566CC"/>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Extensible, </a:t>
            </a:r>
            <a:r>
              <a:rPr lang="en-US" sz="2400" err="1">
                <a:solidFill>
                  <a:srgbClr val="E566CC"/>
                </a:solidFill>
                <a:latin typeface="Open Sans Semibold" panose="020B0706030804020204" pitchFamily="34" charset="0"/>
                <a:ea typeface="Open Sans Semibold" panose="020B0706030804020204" pitchFamily="34" charset="0"/>
                <a:cs typeface="Open Sans Semibold" panose="020B0706030804020204" pitchFamily="34" charset="0"/>
              </a:rPr>
              <a:t>OpenTelemetry</a:t>
            </a:r>
            <a:r>
              <a:rPr lang="en-US" sz="2400">
                <a:solidFill>
                  <a:srgbClr val="E566CC"/>
                </a:solidFill>
                <a:latin typeface="Open Sans Semibold" panose="020B0706030804020204" pitchFamily="34" charset="0"/>
                <a:ea typeface="Open Sans Semibold" panose="020B0706030804020204" pitchFamily="34" charset="0"/>
                <a:cs typeface="Open Sans Semibold" panose="020B0706030804020204" pitchFamily="34" charset="0"/>
              </a:rPr>
              <a:t> Built-in, &amp; Ready for Any Cloud</a:t>
            </a:r>
            <a:endParaRPr kumimoji="0" lang="en-US" sz="2400" b="0" i="0" u="none" strike="noStrike" kern="1200" cap="none" spc="0" normalizeH="0" baseline="0" noProof="0">
              <a:ln>
                <a:noFill/>
              </a:ln>
              <a:solidFill>
                <a:srgbClr val="E566CC"/>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a:extLst>
              <a:ext uri="{FF2B5EF4-FFF2-40B4-BE49-F238E27FC236}">
                <a16:creationId xmlns:a16="http://schemas.microsoft.com/office/drawing/2014/main" id="{BABC1985-D40E-EB05-0DE4-0E3DB06C8A4E}"/>
              </a:ext>
            </a:extLst>
          </p:cNvPr>
          <p:cNvGrpSpPr/>
          <p:nvPr/>
        </p:nvGrpSpPr>
        <p:grpSpPr>
          <a:xfrm>
            <a:off x="2280913" y="4425492"/>
            <a:ext cx="3736222" cy="605892"/>
            <a:chOff x="2280913" y="4329795"/>
            <a:chExt cx="3736222" cy="605892"/>
          </a:xfrm>
        </p:grpSpPr>
        <p:sp>
          <p:nvSpPr>
            <p:cNvPr id="15" name="TextBox 14">
              <a:extLst>
                <a:ext uri="{FF2B5EF4-FFF2-40B4-BE49-F238E27FC236}">
                  <a16:creationId xmlns:a16="http://schemas.microsoft.com/office/drawing/2014/main" id="{8537CBCE-06B0-2021-CDD4-3C1A170FA398}"/>
                </a:ext>
              </a:extLst>
            </p:cNvPr>
            <p:cNvSpPr txBox="1"/>
            <p:nvPr/>
          </p:nvSpPr>
          <p:spPr>
            <a:xfrm>
              <a:off x="2280913"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Integrations</a:t>
              </a:r>
            </a:p>
          </p:txBody>
        </p:sp>
        <p:sp>
          <p:nvSpPr>
            <p:cNvPr id="16" name="Freeform: Shape 15" descr="Gradient icon of a gear and a trending up arrow">
              <a:extLst>
                <a:ext uri="{FF2B5EF4-FFF2-40B4-BE49-F238E27FC236}">
                  <a16:creationId xmlns:a16="http://schemas.microsoft.com/office/drawing/2014/main" id="{35A1E3F7-26E5-86BE-8F92-B22F204D08D9}"/>
                </a:ext>
              </a:extLst>
            </p:cNvPr>
            <p:cNvSpPr>
              <a:spLocks noChangeAspect="1"/>
            </p:cNvSpPr>
            <p:nvPr/>
          </p:nvSpPr>
          <p:spPr>
            <a:xfrm>
              <a:off x="2512216" y="4455413"/>
              <a:ext cx="369208" cy="354657"/>
            </a:xfrm>
            <a:custGeom>
              <a:avLst/>
              <a:gdLst>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0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16868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2793 w 871150"/>
                <a:gd name="connsiteY33" fmla="*/ 1172 h 820497"/>
                <a:gd name="connsiteX34" fmla="*/ 56984 w 871150"/>
                <a:gd name="connsiteY34" fmla="*/ 24211 h 820497"/>
                <a:gd name="connsiteX35" fmla="*/ 1176 w 871150"/>
                <a:gd name="connsiteY35" fmla="*/ 1172 h 820497"/>
                <a:gd name="connsiteX36" fmla="*/ 0 w 871150"/>
                <a:gd name="connsiteY36"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56984 w 871150"/>
                <a:gd name="connsiteY33" fmla="*/ 24211 h 820497"/>
                <a:gd name="connsiteX34" fmla="*/ 1176 w 871150"/>
                <a:gd name="connsiteY34" fmla="*/ 1172 h 820497"/>
                <a:gd name="connsiteX35" fmla="*/ 0 w 871150"/>
                <a:gd name="connsiteY35"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76 w 871150"/>
                <a:gd name="connsiteY33" fmla="*/ 1172 h 820497"/>
                <a:gd name="connsiteX34" fmla="*/ 0 w 871150"/>
                <a:gd name="connsiteY34" fmla="*/ 0 h 820497"/>
                <a:gd name="connsiteX0" fmla="*/ 419523 w 839050"/>
                <a:gd name="connsiteY0" fmla="*/ 285004 h 805982"/>
                <a:gd name="connsiteX1" fmla="*/ 305112 w 839050"/>
                <a:gd name="connsiteY1" fmla="*/ 402995 h 805982"/>
                <a:gd name="connsiteX2" fmla="*/ 419523 w 839050"/>
                <a:gd name="connsiteY2" fmla="*/ 520981 h 805982"/>
                <a:gd name="connsiteX3" fmla="*/ 533942 w 839050"/>
                <a:gd name="connsiteY3" fmla="*/ 402995 h 805982"/>
                <a:gd name="connsiteX4" fmla="*/ 419523 w 839050"/>
                <a:gd name="connsiteY4" fmla="*/ 285004 h 805982"/>
                <a:gd name="connsiteX5" fmla="*/ 266635 w 839050"/>
                <a:gd name="connsiteY5" fmla="*/ 0 h 805982"/>
                <a:gd name="connsiteX6" fmla="*/ 306003 w 839050"/>
                <a:gd name="connsiteY6" fmla="*/ 41277 h 805982"/>
                <a:gd name="connsiteX7" fmla="*/ 534818 w 839050"/>
                <a:gd name="connsiteY7" fmla="*/ 41320 h 805982"/>
                <a:gd name="connsiteX8" fmla="*/ 573735 w 839050"/>
                <a:gd name="connsiteY8" fmla="*/ 535 h 805982"/>
                <a:gd name="connsiteX9" fmla="*/ 690878 w 839050"/>
                <a:gd name="connsiteY9" fmla="*/ 73036 h 805982"/>
                <a:gd name="connsiteX10" fmla="*/ 676190 w 839050"/>
                <a:gd name="connsiteY10" fmla="*/ 122660 h 805982"/>
                <a:gd name="connsiteX11" fmla="*/ 790624 w 839050"/>
                <a:gd name="connsiteY11" fmla="*/ 320136 h 805982"/>
                <a:gd name="connsiteX12" fmla="*/ 833165 w 839050"/>
                <a:gd name="connsiteY12" fmla="*/ 330344 h 805982"/>
                <a:gd name="connsiteX13" fmla="*/ 839050 w 839050"/>
                <a:gd name="connsiteY13" fmla="*/ 402995 h 805982"/>
                <a:gd name="connsiteX14" fmla="*/ 833670 w 839050"/>
                <a:gd name="connsiteY14" fmla="*/ 472504 h 805982"/>
                <a:gd name="connsiteX15" fmla="*/ 787591 w 839050"/>
                <a:gd name="connsiteY15" fmla="*/ 483861 h 805982"/>
                <a:gd name="connsiteX16" fmla="*/ 673844 w 839050"/>
                <a:gd name="connsiteY16" fmla="*/ 680222 h 805982"/>
                <a:gd name="connsiteX17" fmla="*/ 689481 w 839050"/>
                <a:gd name="connsiteY17" fmla="*/ 734173 h 805982"/>
                <a:gd name="connsiteX18" fmla="*/ 572450 w 839050"/>
                <a:gd name="connsiteY18" fmla="*/ 805982 h 805982"/>
                <a:gd name="connsiteX19" fmla="*/ 533089 w 839050"/>
                <a:gd name="connsiteY19" fmla="*/ 764701 h 805982"/>
                <a:gd name="connsiteX20" fmla="*/ 304274 w 839050"/>
                <a:gd name="connsiteY20" fmla="*/ 764662 h 805982"/>
                <a:gd name="connsiteX21" fmla="*/ 265342 w 839050"/>
                <a:gd name="connsiteY21" fmla="*/ 805463 h 805982"/>
                <a:gd name="connsiteX22" fmla="*/ 148199 w 839050"/>
                <a:gd name="connsiteY22" fmla="*/ 732977 h 805982"/>
                <a:gd name="connsiteX23" fmla="*/ 162902 w 839050"/>
                <a:gd name="connsiteY23" fmla="*/ 683319 h 805982"/>
                <a:gd name="connsiteX24" fmla="*/ 48460 w 839050"/>
                <a:gd name="connsiteY24" fmla="*/ 485846 h 805982"/>
                <a:gd name="connsiteX25" fmla="*/ 5889 w 839050"/>
                <a:gd name="connsiteY25" fmla="*/ 475627 h 805982"/>
                <a:gd name="connsiteX26" fmla="*/ 0 w 839050"/>
                <a:gd name="connsiteY26" fmla="*/ 402995 h 805982"/>
                <a:gd name="connsiteX27" fmla="*/ 5383 w 839050"/>
                <a:gd name="connsiteY27" fmla="*/ 333482 h 805982"/>
                <a:gd name="connsiteX28" fmla="*/ 51490 w 839050"/>
                <a:gd name="connsiteY28" fmla="*/ 322117 h 805982"/>
                <a:gd name="connsiteX29" fmla="*/ 165237 w 839050"/>
                <a:gd name="connsiteY29" fmla="*/ 125767 h 805982"/>
                <a:gd name="connsiteX30" fmla="*/ 149603 w 839050"/>
                <a:gd name="connsiteY30" fmla="*/ 71790 h 805982"/>
                <a:gd name="connsiteX31" fmla="*/ 266635 w 839050"/>
                <a:gd name="connsiteY31" fmla="*/ 0 h 8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9050" h="805982">
                  <a:moveTo>
                    <a:pt x="419523" y="285004"/>
                  </a:moveTo>
                  <a:cubicBezTo>
                    <a:pt x="356336" y="285004"/>
                    <a:pt x="305112" y="337832"/>
                    <a:pt x="305112" y="402995"/>
                  </a:cubicBezTo>
                  <a:cubicBezTo>
                    <a:pt x="305112" y="468154"/>
                    <a:pt x="356336" y="520981"/>
                    <a:pt x="419523" y="520981"/>
                  </a:cubicBezTo>
                  <a:cubicBezTo>
                    <a:pt x="482718" y="520981"/>
                    <a:pt x="533942" y="468154"/>
                    <a:pt x="533942" y="402995"/>
                  </a:cubicBezTo>
                  <a:cubicBezTo>
                    <a:pt x="533942" y="337832"/>
                    <a:pt x="482718" y="285004"/>
                    <a:pt x="419523" y="285004"/>
                  </a:cubicBezTo>
                  <a:close/>
                  <a:moveTo>
                    <a:pt x="266635" y="0"/>
                  </a:moveTo>
                  <a:lnTo>
                    <a:pt x="306003" y="41277"/>
                  </a:lnTo>
                  <a:cubicBezTo>
                    <a:pt x="368222" y="106529"/>
                    <a:pt x="472584" y="106552"/>
                    <a:pt x="534818" y="41320"/>
                  </a:cubicBezTo>
                  <a:lnTo>
                    <a:pt x="573735" y="535"/>
                  </a:lnTo>
                  <a:cubicBezTo>
                    <a:pt x="616719" y="18058"/>
                    <a:pt x="656222" y="42697"/>
                    <a:pt x="690878" y="73036"/>
                  </a:cubicBezTo>
                  <a:lnTo>
                    <a:pt x="676190" y="122660"/>
                  </a:lnTo>
                  <a:cubicBezTo>
                    <a:pt x="650626" y="208996"/>
                    <a:pt x="702819" y="299062"/>
                    <a:pt x="790624" y="320136"/>
                  </a:cubicBezTo>
                  <a:lnTo>
                    <a:pt x="833165" y="330344"/>
                  </a:lnTo>
                  <a:cubicBezTo>
                    <a:pt x="837040" y="353967"/>
                    <a:pt x="839050" y="378241"/>
                    <a:pt x="839050" y="402995"/>
                  </a:cubicBezTo>
                  <a:cubicBezTo>
                    <a:pt x="839050" y="426653"/>
                    <a:pt x="837213" y="449876"/>
                    <a:pt x="833670" y="472504"/>
                  </a:cubicBezTo>
                  <a:lnTo>
                    <a:pt x="787591" y="483861"/>
                  </a:lnTo>
                  <a:cubicBezTo>
                    <a:pt x="700658" y="505304"/>
                    <a:pt x="649005" y="594459"/>
                    <a:pt x="673844" y="680222"/>
                  </a:cubicBezTo>
                  <a:lnTo>
                    <a:pt x="689481" y="734173"/>
                  </a:lnTo>
                  <a:cubicBezTo>
                    <a:pt x="654806" y="764251"/>
                    <a:pt x="615345" y="788651"/>
                    <a:pt x="572450" y="805982"/>
                  </a:cubicBezTo>
                  <a:lnTo>
                    <a:pt x="533089" y="764701"/>
                  </a:lnTo>
                  <a:cubicBezTo>
                    <a:pt x="470870" y="699453"/>
                    <a:pt x="366509" y="699438"/>
                    <a:pt x="304274" y="764662"/>
                  </a:cubicBezTo>
                  <a:lnTo>
                    <a:pt x="265342" y="805463"/>
                  </a:lnTo>
                  <a:cubicBezTo>
                    <a:pt x="222358" y="787943"/>
                    <a:pt x="182862" y="763308"/>
                    <a:pt x="148199" y="732977"/>
                  </a:cubicBezTo>
                  <a:lnTo>
                    <a:pt x="162902" y="683319"/>
                  </a:lnTo>
                  <a:cubicBezTo>
                    <a:pt x="188466" y="596990"/>
                    <a:pt x="136266" y="506920"/>
                    <a:pt x="48460" y="485846"/>
                  </a:cubicBezTo>
                  <a:lnTo>
                    <a:pt x="5889" y="475627"/>
                  </a:lnTo>
                  <a:cubicBezTo>
                    <a:pt x="2014" y="452015"/>
                    <a:pt x="0" y="427749"/>
                    <a:pt x="0" y="402995"/>
                  </a:cubicBezTo>
                  <a:cubicBezTo>
                    <a:pt x="0" y="379333"/>
                    <a:pt x="1841" y="356113"/>
                    <a:pt x="5383" y="333482"/>
                  </a:cubicBezTo>
                  <a:lnTo>
                    <a:pt x="51490" y="322117"/>
                  </a:lnTo>
                  <a:cubicBezTo>
                    <a:pt x="138435" y="300674"/>
                    <a:pt x="190083" y="211523"/>
                    <a:pt x="165237" y="125767"/>
                  </a:cubicBezTo>
                  <a:lnTo>
                    <a:pt x="149603" y="71790"/>
                  </a:lnTo>
                  <a:cubicBezTo>
                    <a:pt x="184275" y="41712"/>
                    <a:pt x="223740" y="17319"/>
                    <a:pt x="266635" y="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7" name="Group 16">
            <a:extLst>
              <a:ext uri="{FF2B5EF4-FFF2-40B4-BE49-F238E27FC236}">
                <a16:creationId xmlns:a16="http://schemas.microsoft.com/office/drawing/2014/main" id="{5FDF3BCD-25EE-84CF-8E2F-0C839529CDEE}"/>
              </a:ext>
            </a:extLst>
          </p:cNvPr>
          <p:cNvGrpSpPr/>
          <p:nvPr/>
        </p:nvGrpSpPr>
        <p:grpSpPr>
          <a:xfrm>
            <a:off x="6174866" y="4425492"/>
            <a:ext cx="3736222" cy="605892"/>
            <a:chOff x="6174866" y="4329795"/>
            <a:chExt cx="3736222" cy="605892"/>
          </a:xfrm>
        </p:grpSpPr>
        <p:sp>
          <p:nvSpPr>
            <p:cNvPr id="18" name="TextBox 17">
              <a:extLst>
                <a:ext uri="{FF2B5EF4-FFF2-40B4-BE49-F238E27FC236}">
                  <a16:creationId xmlns:a16="http://schemas.microsoft.com/office/drawing/2014/main" id="{7E8763EB-3B58-4136-8774-8AB42DC79549}"/>
                </a:ext>
              </a:extLst>
            </p:cNvPr>
            <p:cNvSpPr txBox="1"/>
            <p:nvPr/>
          </p:nvSpPr>
          <p:spPr>
            <a:xfrm>
              <a:off x="6174866"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Deployment</a:t>
              </a:r>
            </a:p>
          </p:txBody>
        </p:sp>
        <p:sp>
          <p:nvSpPr>
            <p:cNvPr id="19" name="Graphic 49">
              <a:extLst>
                <a:ext uri="{FF2B5EF4-FFF2-40B4-BE49-F238E27FC236}">
                  <a16:creationId xmlns:a16="http://schemas.microsoft.com/office/drawing/2014/main" id="{A5FA2C9B-CE67-1D45-20F6-DECAD122BCBD}"/>
                </a:ext>
                <a:ext uri="{C183D7F6-B498-43B3-948B-1728B52AA6E4}">
                  <adec:decorative xmlns:adec="http://schemas.microsoft.com/office/drawing/2017/decorative" val="1"/>
                </a:ext>
              </a:extLst>
            </p:cNvPr>
            <p:cNvSpPr/>
            <p:nvPr/>
          </p:nvSpPr>
          <p:spPr>
            <a:xfrm>
              <a:off x="6439247" y="4455413"/>
              <a:ext cx="354657" cy="354657"/>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0" name="Group 19">
            <a:extLst>
              <a:ext uri="{FF2B5EF4-FFF2-40B4-BE49-F238E27FC236}">
                <a16:creationId xmlns:a16="http://schemas.microsoft.com/office/drawing/2014/main" id="{97CDEEF9-993E-85D6-3695-A74076EF049C}"/>
              </a:ext>
            </a:extLst>
          </p:cNvPr>
          <p:cNvGrpSpPr/>
          <p:nvPr/>
        </p:nvGrpSpPr>
        <p:grpSpPr>
          <a:xfrm>
            <a:off x="6174865" y="3567275"/>
            <a:ext cx="3736223" cy="605892"/>
            <a:chOff x="6174865" y="3514110"/>
            <a:chExt cx="3736223" cy="605892"/>
          </a:xfrm>
        </p:grpSpPr>
        <p:sp>
          <p:nvSpPr>
            <p:cNvPr id="21" name="TextBox 20">
              <a:extLst>
                <a:ext uri="{FF2B5EF4-FFF2-40B4-BE49-F238E27FC236}">
                  <a16:creationId xmlns:a16="http://schemas.microsoft.com/office/drawing/2014/main" id="{D3FC9309-E2D9-0084-9FE3-06B71E42B016}"/>
                </a:ext>
              </a:extLst>
            </p:cNvPr>
            <p:cNvSpPr txBox="1"/>
            <p:nvPr/>
          </p:nvSpPr>
          <p:spPr>
            <a:xfrm>
              <a:off x="6174865" y="3514110"/>
              <a:ext cx="3736223"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Developer Dashboard</a:t>
              </a:r>
            </a:p>
          </p:txBody>
        </p:sp>
        <p:sp>
          <p:nvSpPr>
            <p:cNvPr id="22" name="Graphic 42" descr="Gradient icon of a dashboard">
              <a:extLst>
                <a:ext uri="{FF2B5EF4-FFF2-40B4-BE49-F238E27FC236}">
                  <a16:creationId xmlns:a16="http://schemas.microsoft.com/office/drawing/2014/main" id="{401C7BB6-1BA5-E1CD-CB15-EE7D30708668}"/>
                </a:ext>
              </a:extLst>
            </p:cNvPr>
            <p:cNvSpPr>
              <a:spLocks noChangeAspect="1"/>
            </p:cNvSpPr>
            <p:nvPr/>
          </p:nvSpPr>
          <p:spPr>
            <a:xfrm>
              <a:off x="6452109" y="3661629"/>
              <a:ext cx="327931" cy="310854"/>
            </a:xfrm>
            <a:custGeom>
              <a:avLst/>
              <a:gdLst>
                <a:gd name="connsiteX0" fmla="*/ 73113 w 404931"/>
                <a:gd name="connsiteY0" fmla="*/ 0 h 404931"/>
                <a:gd name="connsiteX1" fmla="*/ 0 w 404931"/>
                <a:gd name="connsiteY1" fmla="*/ 73113 h 404931"/>
                <a:gd name="connsiteX2" fmla="*/ 0 w 404931"/>
                <a:gd name="connsiteY2" fmla="*/ 331818 h 404931"/>
                <a:gd name="connsiteX3" fmla="*/ 73113 w 404931"/>
                <a:gd name="connsiteY3" fmla="*/ 404931 h 404931"/>
                <a:gd name="connsiteX4" fmla="*/ 331818 w 404931"/>
                <a:gd name="connsiteY4" fmla="*/ 404931 h 404931"/>
                <a:gd name="connsiteX5" fmla="*/ 404931 w 404931"/>
                <a:gd name="connsiteY5" fmla="*/ 331818 h 404931"/>
                <a:gd name="connsiteX6" fmla="*/ 404931 w 404931"/>
                <a:gd name="connsiteY6" fmla="*/ 73113 h 404931"/>
                <a:gd name="connsiteX7" fmla="*/ 331818 w 404931"/>
                <a:gd name="connsiteY7" fmla="*/ 0 h 404931"/>
                <a:gd name="connsiteX8" fmla="*/ 73113 w 404931"/>
                <a:gd name="connsiteY8" fmla="*/ 0 h 404931"/>
                <a:gd name="connsiteX9" fmla="*/ 33744 w 404931"/>
                <a:gd name="connsiteY9" fmla="*/ 112481 h 404931"/>
                <a:gd name="connsiteX10" fmla="*/ 371187 w 404931"/>
                <a:gd name="connsiteY10" fmla="*/ 112481 h 404931"/>
                <a:gd name="connsiteX11" fmla="*/ 371187 w 404931"/>
                <a:gd name="connsiteY11" fmla="*/ 331818 h 404931"/>
                <a:gd name="connsiteX12" fmla="*/ 331818 w 404931"/>
                <a:gd name="connsiteY12" fmla="*/ 371187 h 404931"/>
                <a:gd name="connsiteX13" fmla="*/ 73113 w 404931"/>
                <a:gd name="connsiteY13" fmla="*/ 371187 h 404931"/>
                <a:gd name="connsiteX14" fmla="*/ 33744 w 404931"/>
                <a:gd name="connsiteY14" fmla="*/ 331818 h 404931"/>
                <a:gd name="connsiteX15" fmla="*/ 33744 w 404931"/>
                <a:gd name="connsiteY15" fmla="*/ 112481 h 404931"/>
                <a:gd name="connsiteX16" fmla="*/ 67489 w 404931"/>
                <a:gd name="connsiteY16" fmla="*/ 165347 h 404931"/>
                <a:gd name="connsiteX17" fmla="*/ 86610 w 404931"/>
                <a:gd name="connsiteY17" fmla="*/ 146225 h 404931"/>
                <a:gd name="connsiteX18" fmla="*/ 160848 w 404931"/>
                <a:gd name="connsiteY18" fmla="*/ 146225 h 404931"/>
                <a:gd name="connsiteX19" fmla="*/ 179969 w 404931"/>
                <a:gd name="connsiteY19" fmla="*/ 165347 h 404931"/>
                <a:gd name="connsiteX20" fmla="*/ 179969 w 404931"/>
                <a:gd name="connsiteY20" fmla="*/ 318321 h 404931"/>
                <a:gd name="connsiteX21" fmla="*/ 160848 w 404931"/>
                <a:gd name="connsiteY21" fmla="*/ 337443 h 404931"/>
                <a:gd name="connsiteX22" fmla="*/ 86610 w 404931"/>
                <a:gd name="connsiteY22" fmla="*/ 337443 h 404931"/>
                <a:gd name="connsiteX23" fmla="*/ 67489 w 404931"/>
                <a:gd name="connsiteY23" fmla="*/ 318321 h 404931"/>
                <a:gd name="connsiteX24" fmla="*/ 67489 w 404931"/>
                <a:gd name="connsiteY24" fmla="*/ 165347 h 404931"/>
                <a:gd name="connsiteX25" fmla="*/ 101233 w 404931"/>
                <a:gd name="connsiteY25" fmla="*/ 179969 h 404931"/>
                <a:gd name="connsiteX26" fmla="*/ 101233 w 404931"/>
                <a:gd name="connsiteY26" fmla="*/ 303698 h 404931"/>
                <a:gd name="connsiteX27" fmla="*/ 146225 w 404931"/>
                <a:gd name="connsiteY27" fmla="*/ 303698 h 404931"/>
                <a:gd name="connsiteX28" fmla="*/ 146225 w 404931"/>
                <a:gd name="connsiteY28" fmla="*/ 179969 h 404931"/>
                <a:gd name="connsiteX29" fmla="*/ 101233 w 404931"/>
                <a:gd name="connsiteY29" fmla="*/ 179969 h 404931"/>
                <a:gd name="connsiteX30" fmla="*/ 219338 w 404931"/>
                <a:gd name="connsiteY30" fmla="*/ 146225 h 404931"/>
                <a:gd name="connsiteX31" fmla="*/ 320570 w 404931"/>
                <a:gd name="connsiteY31" fmla="*/ 146225 h 404931"/>
                <a:gd name="connsiteX32" fmla="*/ 337443 w 404931"/>
                <a:gd name="connsiteY32" fmla="*/ 163097 h 404931"/>
                <a:gd name="connsiteX33" fmla="*/ 320570 w 404931"/>
                <a:gd name="connsiteY33" fmla="*/ 179969 h 404931"/>
                <a:gd name="connsiteX34" fmla="*/ 219338 w 404931"/>
                <a:gd name="connsiteY34" fmla="*/ 179969 h 404931"/>
                <a:gd name="connsiteX35" fmla="*/ 202466 w 404931"/>
                <a:gd name="connsiteY35" fmla="*/ 163097 h 404931"/>
                <a:gd name="connsiteX36" fmla="*/ 219338 w 404931"/>
                <a:gd name="connsiteY36" fmla="*/ 146225 h 404931"/>
                <a:gd name="connsiteX37" fmla="*/ 202466 w 404931"/>
                <a:gd name="connsiteY37" fmla="*/ 230586 h 404931"/>
                <a:gd name="connsiteX38" fmla="*/ 219338 w 404931"/>
                <a:gd name="connsiteY38" fmla="*/ 213714 h 404931"/>
                <a:gd name="connsiteX39" fmla="*/ 298074 w 404931"/>
                <a:gd name="connsiteY39" fmla="*/ 213714 h 404931"/>
                <a:gd name="connsiteX40" fmla="*/ 314946 w 404931"/>
                <a:gd name="connsiteY40" fmla="*/ 230586 h 404931"/>
                <a:gd name="connsiteX41" fmla="*/ 298074 w 404931"/>
                <a:gd name="connsiteY41" fmla="*/ 247458 h 404931"/>
                <a:gd name="connsiteX42" fmla="*/ 219338 w 404931"/>
                <a:gd name="connsiteY42" fmla="*/ 247458 h 404931"/>
                <a:gd name="connsiteX43" fmla="*/ 202466 w 404931"/>
                <a:gd name="connsiteY43" fmla="*/ 230586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4931" h="404931">
                  <a:moveTo>
                    <a:pt x="73113" y="0"/>
                  </a:moveTo>
                  <a:cubicBezTo>
                    <a:pt x="32733" y="0"/>
                    <a:pt x="0" y="32733"/>
                    <a:pt x="0" y="73113"/>
                  </a:cubicBezTo>
                  <a:lnTo>
                    <a:pt x="0" y="331818"/>
                  </a:lnTo>
                  <a:cubicBezTo>
                    <a:pt x="0" y="372197"/>
                    <a:pt x="32733" y="404931"/>
                    <a:pt x="73113" y="404931"/>
                  </a:cubicBezTo>
                  <a:lnTo>
                    <a:pt x="331818" y="404931"/>
                  </a:lnTo>
                  <a:cubicBezTo>
                    <a:pt x="372197" y="404931"/>
                    <a:pt x="404931" y="372197"/>
                    <a:pt x="404931" y="331818"/>
                  </a:cubicBezTo>
                  <a:lnTo>
                    <a:pt x="404931" y="73113"/>
                  </a:lnTo>
                  <a:cubicBezTo>
                    <a:pt x="404931" y="32733"/>
                    <a:pt x="372197" y="0"/>
                    <a:pt x="331818" y="0"/>
                  </a:cubicBezTo>
                  <a:lnTo>
                    <a:pt x="73113" y="0"/>
                  </a:lnTo>
                  <a:close/>
                  <a:moveTo>
                    <a:pt x="33744" y="112481"/>
                  </a:moveTo>
                  <a:lnTo>
                    <a:pt x="371187" y="112481"/>
                  </a:lnTo>
                  <a:lnTo>
                    <a:pt x="371187" y="331818"/>
                  </a:lnTo>
                  <a:cubicBezTo>
                    <a:pt x="371187" y="353561"/>
                    <a:pt x="353561" y="371187"/>
                    <a:pt x="331818" y="371187"/>
                  </a:cubicBezTo>
                  <a:lnTo>
                    <a:pt x="73113" y="371187"/>
                  </a:lnTo>
                  <a:cubicBezTo>
                    <a:pt x="51370" y="371187"/>
                    <a:pt x="33744" y="353561"/>
                    <a:pt x="33744" y="331818"/>
                  </a:cubicBezTo>
                  <a:lnTo>
                    <a:pt x="33744" y="112481"/>
                  </a:lnTo>
                  <a:close/>
                  <a:moveTo>
                    <a:pt x="67489" y="165347"/>
                  </a:moveTo>
                  <a:cubicBezTo>
                    <a:pt x="67489" y="154786"/>
                    <a:pt x="76050" y="146225"/>
                    <a:pt x="86610" y="146225"/>
                  </a:cubicBezTo>
                  <a:lnTo>
                    <a:pt x="160848" y="146225"/>
                  </a:lnTo>
                  <a:cubicBezTo>
                    <a:pt x="171407" y="146225"/>
                    <a:pt x="179969" y="154786"/>
                    <a:pt x="179969" y="165347"/>
                  </a:cubicBezTo>
                  <a:lnTo>
                    <a:pt x="179969" y="318321"/>
                  </a:lnTo>
                  <a:cubicBezTo>
                    <a:pt x="179969" y="328880"/>
                    <a:pt x="171407" y="337443"/>
                    <a:pt x="160848" y="337443"/>
                  </a:cubicBezTo>
                  <a:lnTo>
                    <a:pt x="86610" y="337443"/>
                  </a:lnTo>
                  <a:cubicBezTo>
                    <a:pt x="76050" y="337443"/>
                    <a:pt x="67489" y="328880"/>
                    <a:pt x="67489" y="318321"/>
                  </a:cubicBezTo>
                  <a:lnTo>
                    <a:pt x="67489" y="165347"/>
                  </a:lnTo>
                  <a:close/>
                  <a:moveTo>
                    <a:pt x="101233" y="179969"/>
                  </a:moveTo>
                  <a:lnTo>
                    <a:pt x="101233" y="303698"/>
                  </a:lnTo>
                  <a:lnTo>
                    <a:pt x="146225" y="303698"/>
                  </a:lnTo>
                  <a:lnTo>
                    <a:pt x="146225" y="179969"/>
                  </a:lnTo>
                  <a:lnTo>
                    <a:pt x="101233" y="179969"/>
                  </a:lnTo>
                  <a:close/>
                  <a:moveTo>
                    <a:pt x="219338" y="146225"/>
                  </a:moveTo>
                  <a:lnTo>
                    <a:pt x="320570" y="146225"/>
                  </a:lnTo>
                  <a:cubicBezTo>
                    <a:pt x="329888" y="146225"/>
                    <a:pt x="337443" y="153779"/>
                    <a:pt x="337443" y="163097"/>
                  </a:cubicBezTo>
                  <a:cubicBezTo>
                    <a:pt x="337443" y="172415"/>
                    <a:pt x="329888" y="179969"/>
                    <a:pt x="320570" y="179969"/>
                  </a:cubicBezTo>
                  <a:lnTo>
                    <a:pt x="219338" y="179969"/>
                  </a:lnTo>
                  <a:cubicBezTo>
                    <a:pt x="210020" y="179969"/>
                    <a:pt x="202466" y="172415"/>
                    <a:pt x="202466" y="163097"/>
                  </a:cubicBezTo>
                  <a:cubicBezTo>
                    <a:pt x="202466" y="153779"/>
                    <a:pt x="210020" y="146225"/>
                    <a:pt x="219338" y="146225"/>
                  </a:cubicBezTo>
                  <a:close/>
                  <a:moveTo>
                    <a:pt x="202466" y="230586"/>
                  </a:moveTo>
                  <a:cubicBezTo>
                    <a:pt x="202466" y="221268"/>
                    <a:pt x="210020" y="213714"/>
                    <a:pt x="219338" y="213714"/>
                  </a:cubicBezTo>
                  <a:lnTo>
                    <a:pt x="298074" y="213714"/>
                  </a:lnTo>
                  <a:cubicBezTo>
                    <a:pt x="307392" y="213714"/>
                    <a:pt x="314946" y="221268"/>
                    <a:pt x="314946" y="230586"/>
                  </a:cubicBezTo>
                  <a:cubicBezTo>
                    <a:pt x="314946" y="239904"/>
                    <a:pt x="307392" y="247458"/>
                    <a:pt x="298074" y="247458"/>
                  </a:cubicBezTo>
                  <a:lnTo>
                    <a:pt x="219338" y="247458"/>
                  </a:lnTo>
                  <a:cubicBezTo>
                    <a:pt x="210020" y="247458"/>
                    <a:pt x="202466" y="239904"/>
                    <a:pt x="202466" y="230586"/>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3" name="Group 22">
            <a:extLst>
              <a:ext uri="{FF2B5EF4-FFF2-40B4-BE49-F238E27FC236}">
                <a16:creationId xmlns:a16="http://schemas.microsoft.com/office/drawing/2014/main" id="{B0B181B6-0EB3-D4E0-5782-074FD521D860}"/>
              </a:ext>
            </a:extLst>
          </p:cNvPr>
          <p:cNvGrpSpPr/>
          <p:nvPr/>
        </p:nvGrpSpPr>
        <p:grpSpPr>
          <a:xfrm>
            <a:off x="2280913" y="3567275"/>
            <a:ext cx="3736222" cy="605892"/>
            <a:chOff x="2280913" y="3514110"/>
            <a:chExt cx="3736222" cy="605892"/>
          </a:xfrm>
        </p:grpSpPr>
        <p:sp>
          <p:nvSpPr>
            <p:cNvPr id="24" name="TextBox 23">
              <a:extLst>
                <a:ext uri="{FF2B5EF4-FFF2-40B4-BE49-F238E27FC236}">
                  <a16:creationId xmlns:a16="http://schemas.microsoft.com/office/drawing/2014/main" id="{73895741-1706-F530-02F0-B89AD6020043}"/>
                </a:ext>
              </a:extLst>
            </p:cNvPr>
            <p:cNvSpPr txBox="1"/>
            <p:nvPr/>
          </p:nvSpPr>
          <p:spPr>
            <a:xfrm>
              <a:off x="2280913" y="3514110"/>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Streamlined Inner-Loop</a:t>
              </a:r>
            </a:p>
          </p:txBody>
        </p:sp>
        <p:sp>
          <p:nvSpPr>
            <p:cNvPr id="25" name="Graphic 249">
              <a:extLst>
                <a:ext uri="{FF2B5EF4-FFF2-40B4-BE49-F238E27FC236}">
                  <a16:creationId xmlns:a16="http://schemas.microsoft.com/office/drawing/2014/main" id="{BABF2656-F649-A67D-09C3-DA99184E62B5}"/>
                </a:ext>
              </a:extLst>
            </p:cNvPr>
            <p:cNvSpPr/>
            <p:nvPr/>
          </p:nvSpPr>
          <p:spPr>
            <a:xfrm>
              <a:off x="2548230" y="3645606"/>
              <a:ext cx="297180" cy="342900"/>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Tree>
    <p:extLst>
      <p:ext uri="{BB962C8B-B14F-4D97-AF65-F5344CB8AC3E}">
        <p14:creationId xmlns:p14="http://schemas.microsoft.com/office/powerpoint/2010/main" val="47808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12"/>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5E-6 0.04606 L 5E-6 3.7037E-6 " pathEditMode="relative" rAng="0" ptsTypes="AA">
                                      <p:cBhvr>
                                        <p:cTn id="14" dur="500" fill="hold"/>
                                        <p:tgtEl>
                                          <p:spTgt spid="10"/>
                                        </p:tgtEl>
                                        <p:attrNameLst>
                                          <p:attrName>ppt_x</p:attrName>
                                          <p:attrName>ppt_y</p:attrName>
                                        </p:attrNameLst>
                                      </p:cBhvr>
                                      <p:rCtr x="0" y="-2315"/>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42" presetClass="path" presetSubtype="0" decel="100000" fill="hold" nodeType="withEffect">
                                  <p:stCondLst>
                                    <p:cond delay="750"/>
                                  </p:stCondLst>
                                  <p:childTnLst>
                                    <p:animMotion origin="layout" path="M 5E-6 0.04606 L 5E-6 3.7037E-6 " pathEditMode="relative" rAng="0" ptsTypes="AA">
                                      <p:cBhvr>
                                        <p:cTn id="22" dur="500" fill="hold"/>
                                        <p:tgtEl>
                                          <p:spTgt spid="23"/>
                                        </p:tgtEl>
                                        <p:attrNameLst>
                                          <p:attrName>ppt_x</p:attrName>
                                          <p:attrName>ppt_y</p:attrName>
                                        </p:attrNameLst>
                                      </p:cBhvr>
                                      <p:rCtr x="0" y="-2315"/>
                                    </p:animMotion>
                                  </p:childTnLst>
                                </p:cTn>
                              </p:par>
                              <p:par>
                                <p:cTn id="23" presetID="10" presetClass="entr" presetSubtype="0" fill="hold" nodeType="withEffect">
                                  <p:stCondLst>
                                    <p:cond delay="7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42" presetClass="path" presetSubtype="0" decel="100000" fill="hold" nodeType="withEffect">
                                  <p:stCondLst>
                                    <p:cond delay="750"/>
                                  </p:stCondLst>
                                  <p:childTnLst>
                                    <p:animMotion origin="layout" path="M 5E-6 0.04606 L 5E-6 3.7037E-6 " pathEditMode="relative" rAng="0" ptsTypes="AA">
                                      <p:cBhvr>
                                        <p:cTn id="27" dur="500" fill="hold"/>
                                        <p:tgtEl>
                                          <p:spTgt spid="20"/>
                                        </p:tgtEl>
                                        <p:attrNameLst>
                                          <p:attrName>ppt_x</p:attrName>
                                          <p:attrName>ppt_y</p:attrName>
                                        </p:attrNameLst>
                                      </p:cBhvr>
                                      <p:rCtr x="0" y="-2315"/>
                                    </p:animMotion>
                                  </p:childTnLst>
                                </p:cTn>
                              </p:par>
                              <p:par>
                                <p:cTn id="28" presetID="10" presetClass="entr" presetSubtype="0" fill="hold" nodeType="withEffect">
                                  <p:stCondLst>
                                    <p:cond delay="10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42" presetClass="path" presetSubtype="0" decel="100000" fill="hold" nodeType="withEffect">
                                  <p:stCondLst>
                                    <p:cond delay="1000"/>
                                  </p:stCondLst>
                                  <p:childTnLst>
                                    <p:animMotion origin="layout" path="M 5E-6 0.04606 L 5E-6 3.7037E-6 " pathEditMode="relative" rAng="0" ptsTypes="AA">
                                      <p:cBhvr>
                                        <p:cTn id="32" dur="500" fill="hold"/>
                                        <p:tgtEl>
                                          <p:spTgt spid="14"/>
                                        </p:tgtEl>
                                        <p:attrNameLst>
                                          <p:attrName>ppt_x</p:attrName>
                                          <p:attrName>ppt_y</p:attrName>
                                        </p:attrNameLst>
                                      </p:cBhvr>
                                      <p:rCtr x="0" y="-2315"/>
                                    </p:animMotion>
                                  </p:childTnLst>
                                </p:cTn>
                              </p:par>
                              <p:par>
                                <p:cTn id="33" presetID="10" presetClass="entr" presetSubtype="0" fill="hold" nodeType="with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nodeType="withEffect">
                                  <p:stCondLst>
                                    <p:cond delay="1000"/>
                                  </p:stCondLst>
                                  <p:childTnLst>
                                    <p:animMotion origin="layout" path="M 5E-6 0.04606 L 5E-6 3.7037E-6 " pathEditMode="relative" rAng="0" ptsTypes="AA">
                                      <p:cBhvr>
                                        <p:cTn id="37" dur="500" fill="hold"/>
                                        <p:tgtEl>
                                          <p:spTgt spid="17"/>
                                        </p:tgtEl>
                                        <p:attrNameLst>
                                          <p:attrName>ppt_x</p:attrName>
                                          <p:attrName>ppt_y</p:attrName>
                                        </p:attrNameLst>
                                      </p:cBhvr>
                                      <p:rCtr x="0" y="-2315"/>
                                    </p:animMotion>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CB090-B19D-188B-C6EC-EB13BB7B4A96}"/>
            </a:ext>
          </a:extLst>
        </p:cNvPr>
        <p:cNvGrpSpPr/>
        <p:nvPr/>
      </p:nvGrpSpPr>
      <p:grpSpPr>
        <a:xfrm>
          <a:off x="0" y="0"/>
          <a:ext cx="0" cy="0"/>
          <a:chOff x="0" y="0"/>
          <a:chExt cx="0" cy="0"/>
        </a:xfrm>
      </p:grpSpPr>
      <p:sp>
        <p:nvSpPr>
          <p:cNvPr id="26" name="Rounded Rectangle 25">
            <a:extLst>
              <a:ext uri="{FF2B5EF4-FFF2-40B4-BE49-F238E27FC236}">
                <a16:creationId xmlns:a16="http://schemas.microsoft.com/office/drawing/2014/main" id="{DEFC3066-5ED8-42F6-C254-54F273A2B1F2}"/>
              </a:ext>
            </a:extLst>
          </p:cNvPr>
          <p:cNvSpPr/>
          <p:nvPr/>
        </p:nvSpPr>
        <p:spPr bwMode="auto">
          <a:xfrm>
            <a:off x="1151206" y="426561"/>
            <a:ext cx="9889587" cy="3277772"/>
          </a:xfrm>
          <a:prstGeom prst="round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5A11EBB5-DC14-BA47-F487-90975806F192}"/>
              </a:ext>
            </a:extLst>
          </p:cNvPr>
          <p:cNvGrpSpPr/>
          <p:nvPr/>
        </p:nvGrpSpPr>
        <p:grpSpPr>
          <a:xfrm>
            <a:off x="4227887" y="4976101"/>
            <a:ext cx="3736222" cy="605892"/>
            <a:chOff x="6174866" y="4329795"/>
            <a:chExt cx="3736222" cy="605892"/>
          </a:xfrm>
        </p:grpSpPr>
        <p:sp>
          <p:nvSpPr>
            <p:cNvPr id="18" name="TextBox 17">
              <a:extLst>
                <a:ext uri="{FF2B5EF4-FFF2-40B4-BE49-F238E27FC236}">
                  <a16:creationId xmlns:a16="http://schemas.microsoft.com/office/drawing/2014/main" id="{7660E713-5270-7E04-8211-DD49EB56EE01}"/>
                </a:ext>
              </a:extLst>
            </p:cNvPr>
            <p:cNvSpPr txBox="1"/>
            <p:nvPr/>
          </p:nvSpPr>
          <p:spPr>
            <a:xfrm>
              <a:off x="6174866"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Deployment</a:t>
              </a:r>
            </a:p>
          </p:txBody>
        </p:sp>
        <p:sp>
          <p:nvSpPr>
            <p:cNvPr id="19" name="Graphic 49">
              <a:extLst>
                <a:ext uri="{FF2B5EF4-FFF2-40B4-BE49-F238E27FC236}">
                  <a16:creationId xmlns:a16="http://schemas.microsoft.com/office/drawing/2014/main" id="{6A296351-1D50-862C-E6E0-1F5328D4C637}"/>
                </a:ext>
                <a:ext uri="{C183D7F6-B498-43B3-948B-1728B52AA6E4}">
                  <adec:decorative xmlns:adec="http://schemas.microsoft.com/office/drawing/2017/decorative" val="1"/>
                </a:ext>
              </a:extLst>
            </p:cNvPr>
            <p:cNvSpPr/>
            <p:nvPr/>
          </p:nvSpPr>
          <p:spPr>
            <a:xfrm>
              <a:off x="6439247" y="4455413"/>
              <a:ext cx="354657" cy="354657"/>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4" name="Group 13">
            <a:extLst>
              <a:ext uri="{FF2B5EF4-FFF2-40B4-BE49-F238E27FC236}">
                <a16:creationId xmlns:a16="http://schemas.microsoft.com/office/drawing/2014/main" id="{E33C1164-5547-2FA8-5B20-5613CB4FF430}"/>
              </a:ext>
            </a:extLst>
          </p:cNvPr>
          <p:cNvGrpSpPr/>
          <p:nvPr/>
        </p:nvGrpSpPr>
        <p:grpSpPr>
          <a:xfrm>
            <a:off x="6587568" y="2506171"/>
            <a:ext cx="3736222" cy="605892"/>
            <a:chOff x="2280913" y="4329795"/>
            <a:chExt cx="3736222" cy="605892"/>
          </a:xfrm>
        </p:grpSpPr>
        <p:sp>
          <p:nvSpPr>
            <p:cNvPr id="15" name="TextBox 14">
              <a:extLst>
                <a:ext uri="{FF2B5EF4-FFF2-40B4-BE49-F238E27FC236}">
                  <a16:creationId xmlns:a16="http://schemas.microsoft.com/office/drawing/2014/main" id="{76418B76-7AD6-393D-0459-98AB7A37C024}"/>
                </a:ext>
              </a:extLst>
            </p:cNvPr>
            <p:cNvSpPr txBox="1"/>
            <p:nvPr/>
          </p:nvSpPr>
          <p:spPr>
            <a:xfrm>
              <a:off x="2280913"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Integrations</a:t>
              </a:r>
            </a:p>
          </p:txBody>
        </p:sp>
        <p:sp>
          <p:nvSpPr>
            <p:cNvPr id="16" name="Freeform: Shape 15" descr="Gradient icon of a gear and a trending up arrow">
              <a:extLst>
                <a:ext uri="{FF2B5EF4-FFF2-40B4-BE49-F238E27FC236}">
                  <a16:creationId xmlns:a16="http://schemas.microsoft.com/office/drawing/2014/main" id="{C0FA0C48-B136-56EF-0034-EE6D365A50BC}"/>
                </a:ext>
              </a:extLst>
            </p:cNvPr>
            <p:cNvSpPr>
              <a:spLocks noChangeAspect="1"/>
            </p:cNvSpPr>
            <p:nvPr/>
          </p:nvSpPr>
          <p:spPr>
            <a:xfrm>
              <a:off x="2512216" y="4455413"/>
              <a:ext cx="369208" cy="354657"/>
            </a:xfrm>
            <a:custGeom>
              <a:avLst/>
              <a:gdLst>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0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16868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2793 w 871150"/>
                <a:gd name="connsiteY33" fmla="*/ 1172 h 820497"/>
                <a:gd name="connsiteX34" fmla="*/ 56984 w 871150"/>
                <a:gd name="connsiteY34" fmla="*/ 24211 h 820497"/>
                <a:gd name="connsiteX35" fmla="*/ 1176 w 871150"/>
                <a:gd name="connsiteY35" fmla="*/ 1172 h 820497"/>
                <a:gd name="connsiteX36" fmla="*/ 0 w 871150"/>
                <a:gd name="connsiteY36"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56984 w 871150"/>
                <a:gd name="connsiteY33" fmla="*/ 24211 h 820497"/>
                <a:gd name="connsiteX34" fmla="*/ 1176 w 871150"/>
                <a:gd name="connsiteY34" fmla="*/ 1172 h 820497"/>
                <a:gd name="connsiteX35" fmla="*/ 0 w 871150"/>
                <a:gd name="connsiteY35"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76 w 871150"/>
                <a:gd name="connsiteY33" fmla="*/ 1172 h 820497"/>
                <a:gd name="connsiteX34" fmla="*/ 0 w 871150"/>
                <a:gd name="connsiteY34" fmla="*/ 0 h 820497"/>
                <a:gd name="connsiteX0" fmla="*/ 419523 w 839050"/>
                <a:gd name="connsiteY0" fmla="*/ 285004 h 805982"/>
                <a:gd name="connsiteX1" fmla="*/ 305112 w 839050"/>
                <a:gd name="connsiteY1" fmla="*/ 402995 h 805982"/>
                <a:gd name="connsiteX2" fmla="*/ 419523 w 839050"/>
                <a:gd name="connsiteY2" fmla="*/ 520981 h 805982"/>
                <a:gd name="connsiteX3" fmla="*/ 533942 w 839050"/>
                <a:gd name="connsiteY3" fmla="*/ 402995 h 805982"/>
                <a:gd name="connsiteX4" fmla="*/ 419523 w 839050"/>
                <a:gd name="connsiteY4" fmla="*/ 285004 h 805982"/>
                <a:gd name="connsiteX5" fmla="*/ 266635 w 839050"/>
                <a:gd name="connsiteY5" fmla="*/ 0 h 805982"/>
                <a:gd name="connsiteX6" fmla="*/ 306003 w 839050"/>
                <a:gd name="connsiteY6" fmla="*/ 41277 h 805982"/>
                <a:gd name="connsiteX7" fmla="*/ 534818 w 839050"/>
                <a:gd name="connsiteY7" fmla="*/ 41320 h 805982"/>
                <a:gd name="connsiteX8" fmla="*/ 573735 w 839050"/>
                <a:gd name="connsiteY8" fmla="*/ 535 h 805982"/>
                <a:gd name="connsiteX9" fmla="*/ 690878 w 839050"/>
                <a:gd name="connsiteY9" fmla="*/ 73036 h 805982"/>
                <a:gd name="connsiteX10" fmla="*/ 676190 w 839050"/>
                <a:gd name="connsiteY10" fmla="*/ 122660 h 805982"/>
                <a:gd name="connsiteX11" fmla="*/ 790624 w 839050"/>
                <a:gd name="connsiteY11" fmla="*/ 320136 h 805982"/>
                <a:gd name="connsiteX12" fmla="*/ 833165 w 839050"/>
                <a:gd name="connsiteY12" fmla="*/ 330344 h 805982"/>
                <a:gd name="connsiteX13" fmla="*/ 839050 w 839050"/>
                <a:gd name="connsiteY13" fmla="*/ 402995 h 805982"/>
                <a:gd name="connsiteX14" fmla="*/ 833670 w 839050"/>
                <a:gd name="connsiteY14" fmla="*/ 472504 h 805982"/>
                <a:gd name="connsiteX15" fmla="*/ 787591 w 839050"/>
                <a:gd name="connsiteY15" fmla="*/ 483861 h 805982"/>
                <a:gd name="connsiteX16" fmla="*/ 673844 w 839050"/>
                <a:gd name="connsiteY16" fmla="*/ 680222 h 805982"/>
                <a:gd name="connsiteX17" fmla="*/ 689481 w 839050"/>
                <a:gd name="connsiteY17" fmla="*/ 734173 h 805982"/>
                <a:gd name="connsiteX18" fmla="*/ 572450 w 839050"/>
                <a:gd name="connsiteY18" fmla="*/ 805982 h 805982"/>
                <a:gd name="connsiteX19" fmla="*/ 533089 w 839050"/>
                <a:gd name="connsiteY19" fmla="*/ 764701 h 805982"/>
                <a:gd name="connsiteX20" fmla="*/ 304274 w 839050"/>
                <a:gd name="connsiteY20" fmla="*/ 764662 h 805982"/>
                <a:gd name="connsiteX21" fmla="*/ 265342 w 839050"/>
                <a:gd name="connsiteY21" fmla="*/ 805463 h 805982"/>
                <a:gd name="connsiteX22" fmla="*/ 148199 w 839050"/>
                <a:gd name="connsiteY22" fmla="*/ 732977 h 805982"/>
                <a:gd name="connsiteX23" fmla="*/ 162902 w 839050"/>
                <a:gd name="connsiteY23" fmla="*/ 683319 h 805982"/>
                <a:gd name="connsiteX24" fmla="*/ 48460 w 839050"/>
                <a:gd name="connsiteY24" fmla="*/ 485846 h 805982"/>
                <a:gd name="connsiteX25" fmla="*/ 5889 w 839050"/>
                <a:gd name="connsiteY25" fmla="*/ 475627 h 805982"/>
                <a:gd name="connsiteX26" fmla="*/ 0 w 839050"/>
                <a:gd name="connsiteY26" fmla="*/ 402995 h 805982"/>
                <a:gd name="connsiteX27" fmla="*/ 5383 w 839050"/>
                <a:gd name="connsiteY27" fmla="*/ 333482 h 805982"/>
                <a:gd name="connsiteX28" fmla="*/ 51490 w 839050"/>
                <a:gd name="connsiteY28" fmla="*/ 322117 h 805982"/>
                <a:gd name="connsiteX29" fmla="*/ 165237 w 839050"/>
                <a:gd name="connsiteY29" fmla="*/ 125767 h 805982"/>
                <a:gd name="connsiteX30" fmla="*/ 149603 w 839050"/>
                <a:gd name="connsiteY30" fmla="*/ 71790 h 805982"/>
                <a:gd name="connsiteX31" fmla="*/ 266635 w 839050"/>
                <a:gd name="connsiteY31" fmla="*/ 0 h 8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9050" h="805982">
                  <a:moveTo>
                    <a:pt x="419523" y="285004"/>
                  </a:moveTo>
                  <a:cubicBezTo>
                    <a:pt x="356336" y="285004"/>
                    <a:pt x="305112" y="337832"/>
                    <a:pt x="305112" y="402995"/>
                  </a:cubicBezTo>
                  <a:cubicBezTo>
                    <a:pt x="305112" y="468154"/>
                    <a:pt x="356336" y="520981"/>
                    <a:pt x="419523" y="520981"/>
                  </a:cubicBezTo>
                  <a:cubicBezTo>
                    <a:pt x="482718" y="520981"/>
                    <a:pt x="533942" y="468154"/>
                    <a:pt x="533942" y="402995"/>
                  </a:cubicBezTo>
                  <a:cubicBezTo>
                    <a:pt x="533942" y="337832"/>
                    <a:pt x="482718" y="285004"/>
                    <a:pt x="419523" y="285004"/>
                  </a:cubicBezTo>
                  <a:close/>
                  <a:moveTo>
                    <a:pt x="266635" y="0"/>
                  </a:moveTo>
                  <a:lnTo>
                    <a:pt x="306003" y="41277"/>
                  </a:lnTo>
                  <a:cubicBezTo>
                    <a:pt x="368222" y="106529"/>
                    <a:pt x="472584" y="106552"/>
                    <a:pt x="534818" y="41320"/>
                  </a:cubicBezTo>
                  <a:lnTo>
                    <a:pt x="573735" y="535"/>
                  </a:lnTo>
                  <a:cubicBezTo>
                    <a:pt x="616719" y="18058"/>
                    <a:pt x="656222" y="42697"/>
                    <a:pt x="690878" y="73036"/>
                  </a:cubicBezTo>
                  <a:lnTo>
                    <a:pt x="676190" y="122660"/>
                  </a:lnTo>
                  <a:cubicBezTo>
                    <a:pt x="650626" y="208996"/>
                    <a:pt x="702819" y="299062"/>
                    <a:pt x="790624" y="320136"/>
                  </a:cubicBezTo>
                  <a:lnTo>
                    <a:pt x="833165" y="330344"/>
                  </a:lnTo>
                  <a:cubicBezTo>
                    <a:pt x="837040" y="353967"/>
                    <a:pt x="839050" y="378241"/>
                    <a:pt x="839050" y="402995"/>
                  </a:cubicBezTo>
                  <a:cubicBezTo>
                    <a:pt x="839050" y="426653"/>
                    <a:pt x="837213" y="449876"/>
                    <a:pt x="833670" y="472504"/>
                  </a:cubicBezTo>
                  <a:lnTo>
                    <a:pt x="787591" y="483861"/>
                  </a:lnTo>
                  <a:cubicBezTo>
                    <a:pt x="700658" y="505304"/>
                    <a:pt x="649005" y="594459"/>
                    <a:pt x="673844" y="680222"/>
                  </a:cubicBezTo>
                  <a:lnTo>
                    <a:pt x="689481" y="734173"/>
                  </a:lnTo>
                  <a:cubicBezTo>
                    <a:pt x="654806" y="764251"/>
                    <a:pt x="615345" y="788651"/>
                    <a:pt x="572450" y="805982"/>
                  </a:cubicBezTo>
                  <a:lnTo>
                    <a:pt x="533089" y="764701"/>
                  </a:lnTo>
                  <a:cubicBezTo>
                    <a:pt x="470870" y="699453"/>
                    <a:pt x="366509" y="699438"/>
                    <a:pt x="304274" y="764662"/>
                  </a:cubicBezTo>
                  <a:lnTo>
                    <a:pt x="265342" y="805463"/>
                  </a:lnTo>
                  <a:cubicBezTo>
                    <a:pt x="222358" y="787943"/>
                    <a:pt x="182862" y="763308"/>
                    <a:pt x="148199" y="732977"/>
                  </a:cubicBezTo>
                  <a:lnTo>
                    <a:pt x="162902" y="683319"/>
                  </a:lnTo>
                  <a:cubicBezTo>
                    <a:pt x="188466" y="596990"/>
                    <a:pt x="136266" y="506920"/>
                    <a:pt x="48460" y="485846"/>
                  </a:cubicBezTo>
                  <a:lnTo>
                    <a:pt x="5889" y="475627"/>
                  </a:lnTo>
                  <a:cubicBezTo>
                    <a:pt x="2014" y="452015"/>
                    <a:pt x="0" y="427749"/>
                    <a:pt x="0" y="402995"/>
                  </a:cubicBezTo>
                  <a:cubicBezTo>
                    <a:pt x="0" y="379333"/>
                    <a:pt x="1841" y="356113"/>
                    <a:pt x="5383" y="333482"/>
                  </a:cubicBezTo>
                  <a:lnTo>
                    <a:pt x="51490" y="322117"/>
                  </a:lnTo>
                  <a:cubicBezTo>
                    <a:pt x="138435" y="300674"/>
                    <a:pt x="190083" y="211523"/>
                    <a:pt x="165237" y="125767"/>
                  </a:cubicBezTo>
                  <a:lnTo>
                    <a:pt x="149603" y="71790"/>
                  </a:lnTo>
                  <a:cubicBezTo>
                    <a:pt x="184275" y="41712"/>
                    <a:pt x="223740" y="17319"/>
                    <a:pt x="266635" y="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0" name="Group 19">
            <a:extLst>
              <a:ext uri="{FF2B5EF4-FFF2-40B4-BE49-F238E27FC236}">
                <a16:creationId xmlns:a16="http://schemas.microsoft.com/office/drawing/2014/main" id="{17EB6F08-404F-BB12-0DEC-20EF61DECC2E}"/>
              </a:ext>
            </a:extLst>
          </p:cNvPr>
          <p:cNvGrpSpPr/>
          <p:nvPr/>
        </p:nvGrpSpPr>
        <p:grpSpPr>
          <a:xfrm>
            <a:off x="2037082" y="2527377"/>
            <a:ext cx="3736223" cy="605892"/>
            <a:chOff x="6174865" y="3514110"/>
            <a:chExt cx="3736223" cy="605892"/>
          </a:xfrm>
        </p:grpSpPr>
        <p:sp>
          <p:nvSpPr>
            <p:cNvPr id="21" name="TextBox 20">
              <a:extLst>
                <a:ext uri="{FF2B5EF4-FFF2-40B4-BE49-F238E27FC236}">
                  <a16:creationId xmlns:a16="http://schemas.microsoft.com/office/drawing/2014/main" id="{8D8A89C2-155A-BC57-8300-FFB923D6B743}"/>
                </a:ext>
              </a:extLst>
            </p:cNvPr>
            <p:cNvSpPr txBox="1"/>
            <p:nvPr/>
          </p:nvSpPr>
          <p:spPr>
            <a:xfrm>
              <a:off x="6174865" y="3514110"/>
              <a:ext cx="3736223"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Developer Dashboard</a:t>
              </a:r>
            </a:p>
          </p:txBody>
        </p:sp>
        <p:sp>
          <p:nvSpPr>
            <p:cNvPr id="22" name="Graphic 42" descr="Gradient icon of a dashboard">
              <a:extLst>
                <a:ext uri="{FF2B5EF4-FFF2-40B4-BE49-F238E27FC236}">
                  <a16:creationId xmlns:a16="http://schemas.microsoft.com/office/drawing/2014/main" id="{1F6F3CC0-49D5-9427-A8DA-8F75A8D198A1}"/>
                </a:ext>
              </a:extLst>
            </p:cNvPr>
            <p:cNvSpPr>
              <a:spLocks noChangeAspect="1"/>
            </p:cNvSpPr>
            <p:nvPr/>
          </p:nvSpPr>
          <p:spPr>
            <a:xfrm>
              <a:off x="6452109" y="3661629"/>
              <a:ext cx="327931" cy="310854"/>
            </a:xfrm>
            <a:custGeom>
              <a:avLst/>
              <a:gdLst>
                <a:gd name="connsiteX0" fmla="*/ 73113 w 404931"/>
                <a:gd name="connsiteY0" fmla="*/ 0 h 404931"/>
                <a:gd name="connsiteX1" fmla="*/ 0 w 404931"/>
                <a:gd name="connsiteY1" fmla="*/ 73113 h 404931"/>
                <a:gd name="connsiteX2" fmla="*/ 0 w 404931"/>
                <a:gd name="connsiteY2" fmla="*/ 331818 h 404931"/>
                <a:gd name="connsiteX3" fmla="*/ 73113 w 404931"/>
                <a:gd name="connsiteY3" fmla="*/ 404931 h 404931"/>
                <a:gd name="connsiteX4" fmla="*/ 331818 w 404931"/>
                <a:gd name="connsiteY4" fmla="*/ 404931 h 404931"/>
                <a:gd name="connsiteX5" fmla="*/ 404931 w 404931"/>
                <a:gd name="connsiteY5" fmla="*/ 331818 h 404931"/>
                <a:gd name="connsiteX6" fmla="*/ 404931 w 404931"/>
                <a:gd name="connsiteY6" fmla="*/ 73113 h 404931"/>
                <a:gd name="connsiteX7" fmla="*/ 331818 w 404931"/>
                <a:gd name="connsiteY7" fmla="*/ 0 h 404931"/>
                <a:gd name="connsiteX8" fmla="*/ 73113 w 404931"/>
                <a:gd name="connsiteY8" fmla="*/ 0 h 404931"/>
                <a:gd name="connsiteX9" fmla="*/ 33744 w 404931"/>
                <a:gd name="connsiteY9" fmla="*/ 112481 h 404931"/>
                <a:gd name="connsiteX10" fmla="*/ 371187 w 404931"/>
                <a:gd name="connsiteY10" fmla="*/ 112481 h 404931"/>
                <a:gd name="connsiteX11" fmla="*/ 371187 w 404931"/>
                <a:gd name="connsiteY11" fmla="*/ 331818 h 404931"/>
                <a:gd name="connsiteX12" fmla="*/ 331818 w 404931"/>
                <a:gd name="connsiteY12" fmla="*/ 371187 h 404931"/>
                <a:gd name="connsiteX13" fmla="*/ 73113 w 404931"/>
                <a:gd name="connsiteY13" fmla="*/ 371187 h 404931"/>
                <a:gd name="connsiteX14" fmla="*/ 33744 w 404931"/>
                <a:gd name="connsiteY14" fmla="*/ 331818 h 404931"/>
                <a:gd name="connsiteX15" fmla="*/ 33744 w 404931"/>
                <a:gd name="connsiteY15" fmla="*/ 112481 h 404931"/>
                <a:gd name="connsiteX16" fmla="*/ 67489 w 404931"/>
                <a:gd name="connsiteY16" fmla="*/ 165347 h 404931"/>
                <a:gd name="connsiteX17" fmla="*/ 86610 w 404931"/>
                <a:gd name="connsiteY17" fmla="*/ 146225 h 404931"/>
                <a:gd name="connsiteX18" fmla="*/ 160848 w 404931"/>
                <a:gd name="connsiteY18" fmla="*/ 146225 h 404931"/>
                <a:gd name="connsiteX19" fmla="*/ 179969 w 404931"/>
                <a:gd name="connsiteY19" fmla="*/ 165347 h 404931"/>
                <a:gd name="connsiteX20" fmla="*/ 179969 w 404931"/>
                <a:gd name="connsiteY20" fmla="*/ 318321 h 404931"/>
                <a:gd name="connsiteX21" fmla="*/ 160848 w 404931"/>
                <a:gd name="connsiteY21" fmla="*/ 337443 h 404931"/>
                <a:gd name="connsiteX22" fmla="*/ 86610 w 404931"/>
                <a:gd name="connsiteY22" fmla="*/ 337443 h 404931"/>
                <a:gd name="connsiteX23" fmla="*/ 67489 w 404931"/>
                <a:gd name="connsiteY23" fmla="*/ 318321 h 404931"/>
                <a:gd name="connsiteX24" fmla="*/ 67489 w 404931"/>
                <a:gd name="connsiteY24" fmla="*/ 165347 h 404931"/>
                <a:gd name="connsiteX25" fmla="*/ 101233 w 404931"/>
                <a:gd name="connsiteY25" fmla="*/ 179969 h 404931"/>
                <a:gd name="connsiteX26" fmla="*/ 101233 w 404931"/>
                <a:gd name="connsiteY26" fmla="*/ 303698 h 404931"/>
                <a:gd name="connsiteX27" fmla="*/ 146225 w 404931"/>
                <a:gd name="connsiteY27" fmla="*/ 303698 h 404931"/>
                <a:gd name="connsiteX28" fmla="*/ 146225 w 404931"/>
                <a:gd name="connsiteY28" fmla="*/ 179969 h 404931"/>
                <a:gd name="connsiteX29" fmla="*/ 101233 w 404931"/>
                <a:gd name="connsiteY29" fmla="*/ 179969 h 404931"/>
                <a:gd name="connsiteX30" fmla="*/ 219338 w 404931"/>
                <a:gd name="connsiteY30" fmla="*/ 146225 h 404931"/>
                <a:gd name="connsiteX31" fmla="*/ 320570 w 404931"/>
                <a:gd name="connsiteY31" fmla="*/ 146225 h 404931"/>
                <a:gd name="connsiteX32" fmla="*/ 337443 w 404931"/>
                <a:gd name="connsiteY32" fmla="*/ 163097 h 404931"/>
                <a:gd name="connsiteX33" fmla="*/ 320570 w 404931"/>
                <a:gd name="connsiteY33" fmla="*/ 179969 h 404931"/>
                <a:gd name="connsiteX34" fmla="*/ 219338 w 404931"/>
                <a:gd name="connsiteY34" fmla="*/ 179969 h 404931"/>
                <a:gd name="connsiteX35" fmla="*/ 202466 w 404931"/>
                <a:gd name="connsiteY35" fmla="*/ 163097 h 404931"/>
                <a:gd name="connsiteX36" fmla="*/ 219338 w 404931"/>
                <a:gd name="connsiteY36" fmla="*/ 146225 h 404931"/>
                <a:gd name="connsiteX37" fmla="*/ 202466 w 404931"/>
                <a:gd name="connsiteY37" fmla="*/ 230586 h 404931"/>
                <a:gd name="connsiteX38" fmla="*/ 219338 w 404931"/>
                <a:gd name="connsiteY38" fmla="*/ 213714 h 404931"/>
                <a:gd name="connsiteX39" fmla="*/ 298074 w 404931"/>
                <a:gd name="connsiteY39" fmla="*/ 213714 h 404931"/>
                <a:gd name="connsiteX40" fmla="*/ 314946 w 404931"/>
                <a:gd name="connsiteY40" fmla="*/ 230586 h 404931"/>
                <a:gd name="connsiteX41" fmla="*/ 298074 w 404931"/>
                <a:gd name="connsiteY41" fmla="*/ 247458 h 404931"/>
                <a:gd name="connsiteX42" fmla="*/ 219338 w 404931"/>
                <a:gd name="connsiteY42" fmla="*/ 247458 h 404931"/>
                <a:gd name="connsiteX43" fmla="*/ 202466 w 404931"/>
                <a:gd name="connsiteY43" fmla="*/ 230586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4931" h="404931">
                  <a:moveTo>
                    <a:pt x="73113" y="0"/>
                  </a:moveTo>
                  <a:cubicBezTo>
                    <a:pt x="32733" y="0"/>
                    <a:pt x="0" y="32733"/>
                    <a:pt x="0" y="73113"/>
                  </a:cubicBezTo>
                  <a:lnTo>
                    <a:pt x="0" y="331818"/>
                  </a:lnTo>
                  <a:cubicBezTo>
                    <a:pt x="0" y="372197"/>
                    <a:pt x="32733" y="404931"/>
                    <a:pt x="73113" y="404931"/>
                  </a:cubicBezTo>
                  <a:lnTo>
                    <a:pt x="331818" y="404931"/>
                  </a:lnTo>
                  <a:cubicBezTo>
                    <a:pt x="372197" y="404931"/>
                    <a:pt x="404931" y="372197"/>
                    <a:pt x="404931" y="331818"/>
                  </a:cubicBezTo>
                  <a:lnTo>
                    <a:pt x="404931" y="73113"/>
                  </a:lnTo>
                  <a:cubicBezTo>
                    <a:pt x="404931" y="32733"/>
                    <a:pt x="372197" y="0"/>
                    <a:pt x="331818" y="0"/>
                  </a:cubicBezTo>
                  <a:lnTo>
                    <a:pt x="73113" y="0"/>
                  </a:lnTo>
                  <a:close/>
                  <a:moveTo>
                    <a:pt x="33744" y="112481"/>
                  </a:moveTo>
                  <a:lnTo>
                    <a:pt x="371187" y="112481"/>
                  </a:lnTo>
                  <a:lnTo>
                    <a:pt x="371187" y="331818"/>
                  </a:lnTo>
                  <a:cubicBezTo>
                    <a:pt x="371187" y="353561"/>
                    <a:pt x="353561" y="371187"/>
                    <a:pt x="331818" y="371187"/>
                  </a:cubicBezTo>
                  <a:lnTo>
                    <a:pt x="73113" y="371187"/>
                  </a:lnTo>
                  <a:cubicBezTo>
                    <a:pt x="51370" y="371187"/>
                    <a:pt x="33744" y="353561"/>
                    <a:pt x="33744" y="331818"/>
                  </a:cubicBezTo>
                  <a:lnTo>
                    <a:pt x="33744" y="112481"/>
                  </a:lnTo>
                  <a:close/>
                  <a:moveTo>
                    <a:pt x="67489" y="165347"/>
                  </a:moveTo>
                  <a:cubicBezTo>
                    <a:pt x="67489" y="154786"/>
                    <a:pt x="76050" y="146225"/>
                    <a:pt x="86610" y="146225"/>
                  </a:cubicBezTo>
                  <a:lnTo>
                    <a:pt x="160848" y="146225"/>
                  </a:lnTo>
                  <a:cubicBezTo>
                    <a:pt x="171407" y="146225"/>
                    <a:pt x="179969" y="154786"/>
                    <a:pt x="179969" y="165347"/>
                  </a:cubicBezTo>
                  <a:lnTo>
                    <a:pt x="179969" y="318321"/>
                  </a:lnTo>
                  <a:cubicBezTo>
                    <a:pt x="179969" y="328880"/>
                    <a:pt x="171407" y="337443"/>
                    <a:pt x="160848" y="337443"/>
                  </a:cubicBezTo>
                  <a:lnTo>
                    <a:pt x="86610" y="337443"/>
                  </a:lnTo>
                  <a:cubicBezTo>
                    <a:pt x="76050" y="337443"/>
                    <a:pt x="67489" y="328880"/>
                    <a:pt x="67489" y="318321"/>
                  </a:cubicBezTo>
                  <a:lnTo>
                    <a:pt x="67489" y="165347"/>
                  </a:lnTo>
                  <a:close/>
                  <a:moveTo>
                    <a:pt x="101233" y="179969"/>
                  </a:moveTo>
                  <a:lnTo>
                    <a:pt x="101233" y="303698"/>
                  </a:lnTo>
                  <a:lnTo>
                    <a:pt x="146225" y="303698"/>
                  </a:lnTo>
                  <a:lnTo>
                    <a:pt x="146225" y="179969"/>
                  </a:lnTo>
                  <a:lnTo>
                    <a:pt x="101233" y="179969"/>
                  </a:lnTo>
                  <a:close/>
                  <a:moveTo>
                    <a:pt x="219338" y="146225"/>
                  </a:moveTo>
                  <a:lnTo>
                    <a:pt x="320570" y="146225"/>
                  </a:lnTo>
                  <a:cubicBezTo>
                    <a:pt x="329888" y="146225"/>
                    <a:pt x="337443" y="153779"/>
                    <a:pt x="337443" y="163097"/>
                  </a:cubicBezTo>
                  <a:cubicBezTo>
                    <a:pt x="337443" y="172415"/>
                    <a:pt x="329888" y="179969"/>
                    <a:pt x="320570" y="179969"/>
                  </a:cubicBezTo>
                  <a:lnTo>
                    <a:pt x="219338" y="179969"/>
                  </a:lnTo>
                  <a:cubicBezTo>
                    <a:pt x="210020" y="179969"/>
                    <a:pt x="202466" y="172415"/>
                    <a:pt x="202466" y="163097"/>
                  </a:cubicBezTo>
                  <a:cubicBezTo>
                    <a:pt x="202466" y="153779"/>
                    <a:pt x="210020" y="146225"/>
                    <a:pt x="219338" y="146225"/>
                  </a:cubicBezTo>
                  <a:close/>
                  <a:moveTo>
                    <a:pt x="202466" y="230586"/>
                  </a:moveTo>
                  <a:cubicBezTo>
                    <a:pt x="202466" y="221268"/>
                    <a:pt x="210020" y="213714"/>
                    <a:pt x="219338" y="213714"/>
                  </a:cubicBezTo>
                  <a:lnTo>
                    <a:pt x="298074" y="213714"/>
                  </a:lnTo>
                  <a:cubicBezTo>
                    <a:pt x="307392" y="213714"/>
                    <a:pt x="314946" y="221268"/>
                    <a:pt x="314946" y="230586"/>
                  </a:cubicBezTo>
                  <a:cubicBezTo>
                    <a:pt x="314946" y="239904"/>
                    <a:pt x="307392" y="247458"/>
                    <a:pt x="298074" y="247458"/>
                  </a:cubicBezTo>
                  <a:lnTo>
                    <a:pt x="219338" y="247458"/>
                  </a:lnTo>
                  <a:cubicBezTo>
                    <a:pt x="210020" y="247458"/>
                    <a:pt x="202466" y="239904"/>
                    <a:pt x="202466" y="230586"/>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3" name="Group 22">
            <a:extLst>
              <a:ext uri="{FF2B5EF4-FFF2-40B4-BE49-F238E27FC236}">
                <a16:creationId xmlns:a16="http://schemas.microsoft.com/office/drawing/2014/main" id="{67BE5282-8693-E035-DB09-5A80827CEB11}"/>
              </a:ext>
            </a:extLst>
          </p:cNvPr>
          <p:cNvGrpSpPr/>
          <p:nvPr/>
        </p:nvGrpSpPr>
        <p:grpSpPr>
          <a:xfrm>
            <a:off x="4234815" y="973062"/>
            <a:ext cx="3736222" cy="605892"/>
            <a:chOff x="2280913" y="3514110"/>
            <a:chExt cx="3736222" cy="605892"/>
          </a:xfrm>
        </p:grpSpPr>
        <p:sp>
          <p:nvSpPr>
            <p:cNvPr id="24" name="TextBox 23">
              <a:extLst>
                <a:ext uri="{FF2B5EF4-FFF2-40B4-BE49-F238E27FC236}">
                  <a16:creationId xmlns:a16="http://schemas.microsoft.com/office/drawing/2014/main" id="{4080F6BF-65A3-BE98-B831-244E1AC84659}"/>
                </a:ext>
              </a:extLst>
            </p:cNvPr>
            <p:cNvSpPr txBox="1"/>
            <p:nvPr/>
          </p:nvSpPr>
          <p:spPr>
            <a:xfrm>
              <a:off x="2280913" y="3514110"/>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Streamlined Inner-Loop</a:t>
              </a:r>
            </a:p>
          </p:txBody>
        </p:sp>
        <p:sp>
          <p:nvSpPr>
            <p:cNvPr id="25" name="Graphic 249">
              <a:extLst>
                <a:ext uri="{FF2B5EF4-FFF2-40B4-BE49-F238E27FC236}">
                  <a16:creationId xmlns:a16="http://schemas.microsoft.com/office/drawing/2014/main" id="{F5214289-C533-09A4-3D6E-4040CAF74AA5}"/>
                </a:ext>
              </a:extLst>
            </p:cNvPr>
            <p:cNvSpPr/>
            <p:nvPr/>
          </p:nvSpPr>
          <p:spPr>
            <a:xfrm>
              <a:off x="2548230" y="3645606"/>
              <a:ext cx="297180" cy="342900"/>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cxnSp>
        <p:nvCxnSpPr>
          <p:cNvPr id="3" name="Elbow Connector 2">
            <a:extLst>
              <a:ext uri="{FF2B5EF4-FFF2-40B4-BE49-F238E27FC236}">
                <a16:creationId xmlns:a16="http://schemas.microsoft.com/office/drawing/2014/main" id="{4E7BA8F3-DBB1-6B8C-C3E4-2381605CD7FD}"/>
              </a:ext>
            </a:extLst>
          </p:cNvPr>
          <p:cNvCxnSpPr>
            <a:cxnSpLocks/>
            <a:stCxn id="24" idx="2"/>
            <a:endCxn id="15" idx="0"/>
          </p:cNvCxnSpPr>
          <p:nvPr/>
        </p:nvCxnSpPr>
        <p:spPr>
          <a:xfrm rot="16200000" flipH="1">
            <a:off x="6815694" y="866185"/>
            <a:ext cx="927217" cy="2352753"/>
          </a:xfrm>
          <a:prstGeom prst="bentConnector3">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EA29F9F5-F26E-6E5F-A0C2-D7478FF0E51B}"/>
              </a:ext>
            </a:extLst>
          </p:cNvPr>
          <p:cNvCxnSpPr>
            <a:cxnSpLocks/>
            <a:stCxn id="24" idx="2"/>
            <a:endCxn id="21" idx="0"/>
          </p:cNvCxnSpPr>
          <p:nvPr/>
        </p:nvCxnSpPr>
        <p:spPr>
          <a:xfrm rot="5400000">
            <a:off x="4529849" y="954299"/>
            <a:ext cx="948423" cy="2197732"/>
          </a:xfrm>
          <a:prstGeom prst="bentConnector3">
            <a:avLst>
              <a:gd name="adj1" fmla="val 48517"/>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28C6A71-1D4A-7B15-25EB-5E4395B10836}"/>
              </a:ext>
            </a:extLst>
          </p:cNvPr>
          <p:cNvSpPr/>
          <p:nvPr/>
        </p:nvSpPr>
        <p:spPr bwMode="auto">
          <a:xfrm>
            <a:off x="7188078" y="2985545"/>
            <a:ext cx="2689595" cy="4434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Pre-configured </a:t>
            </a:r>
            <a:r>
              <a:rPr lang="en-US" sz="1600" err="1">
                <a:solidFill>
                  <a:srgbClr val="FFFFFF"/>
                </a:solidFill>
                <a:latin typeface="Open Sans" panose="020B0606030504020204" pitchFamily="34" charset="0"/>
                <a:ea typeface="Open Sans" panose="020B0606030504020204" pitchFamily="34" charset="0"/>
                <a:cs typeface="Open Sans" panose="020B0606030504020204" pitchFamily="34" charset="0"/>
              </a:rPr>
              <a:t>NuGets</a:t>
            </a: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0" name="Rounded Rectangle 29">
            <a:extLst>
              <a:ext uri="{FF2B5EF4-FFF2-40B4-BE49-F238E27FC236}">
                <a16:creationId xmlns:a16="http://schemas.microsoft.com/office/drawing/2014/main" id="{94A37954-39A8-14D8-DE40-734D3555F4EE}"/>
              </a:ext>
            </a:extLst>
          </p:cNvPr>
          <p:cNvSpPr/>
          <p:nvPr/>
        </p:nvSpPr>
        <p:spPr bwMode="auto">
          <a:xfrm>
            <a:off x="2560395" y="3032345"/>
            <a:ext cx="2689595" cy="4434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Logs, metrics, + traces</a:t>
            </a:r>
          </a:p>
        </p:txBody>
      </p:sp>
      <p:sp>
        <p:nvSpPr>
          <p:cNvPr id="31" name="Rounded Rectangle 30">
            <a:extLst>
              <a:ext uri="{FF2B5EF4-FFF2-40B4-BE49-F238E27FC236}">
                <a16:creationId xmlns:a16="http://schemas.microsoft.com/office/drawing/2014/main" id="{D8639D42-6118-97DC-3DB3-DAD4EA739317}"/>
              </a:ext>
            </a:extLst>
          </p:cNvPr>
          <p:cNvSpPr/>
          <p:nvPr/>
        </p:nvSpPr>
        <p:spPr bwMode="auto">
          <a:xfrm>
            <a:off x="4751201" y="1426583"/>
            <a:ext cx="2689595" cy="44345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C# App Host</a:t>
            </a:r>
          </a:p>
        </p:txBody>
      </p:sp>
      <p:sp>
        <p:nvSpPr>
          <p:cNvPr id="32" name="Rounded Rectangle 31">
            <a:extLst>
              <a:ext uri="{FF2B5EF4-FFF2-40B4-BE49-F238E27FC236}">
                <a16:creationId xmlns:a16="http://schemas.microsoft.com/office/drawing/2014/main" id="{18591073-E4E9-AFFE-0296-785920CF0F6D}"/>
              </a:ext>
            </a:extLst>
          </p:cNvPr>
          <p:cNvSpPr/>
          <p:nvPr/>
        </p:nvSpPr>
        <p:spPr bwMode="auto">
          <a:xfrm>
            <a:off x="3597847" y="3562133"/>
            <a:ext cx="4996301" cy="5754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Optionally generated manifest</a:t>
            </a:r>
          </a:p>
        </p:txBody>
      </p:sp>
      <p:cxnSp>
        <p:nvCxnSpPr>
          <p:cNvPr id="34" name="Straight Connector 33">
            <a:extLst>
              <a:ext uri="{FF2B5EF4-FFF2-40B4-BE49-F238E27FC236}">
                <a16:creationId xmlns:a16="http://schemas.microsoft.com/office/drawing/2014/main" id="{5DB2C5CA-6E4F-85D1-8953-A9B917EDF3D2}"/>
              </a:ext>
            </a:extLst>
          </p:cNvPr>
          <p:cNvCxnSpPr>
            <a:cxnSpLocks/>
            <a:stCxn id="32" idx="2"/>
            <a:endCxn id="18" idx="0"/>
          </p:cNvCxnSpPr>
          <p:nvPr/>
        </p:nvCxnSpPr>
        <p:spPr>
          <a:xfrm>
            <a:off x="6095998" y="4137617"/>
            <a:ext cx="0" cy="838484"/>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7FBF2448-DAFF-C5C7-8F3B-2985986140B5}"/>
              </a:ext>
            </a:extLst>
          </p:cNvPr>
          <p:cNvGrpSpPr/>
          <p:nvPr/>
        </p:nvGrpSpPr>
        <p:grpSpPr>
          <a:xfrm>
            <a:off x="4234815" y="5753442"/>
            <a:ext cx="3736223" cy="605892"/>
            <a:chOff x="6174865" y="3514110"/>
            <a:chExt cx="3736223" cy="605892"/>
          </a:xfrm>
        </p:grpSpPr>
        <p:sp>
          <p:nvSpPr>
            <p:cNvPr id="37" name="TextBox 36">
              <a:extLst>
                <a:ext uri="{FF2B5EF4-FFF2-40B4-BE49-F238E27FC236}">
                  <a16:creationId xmlns:a16="http://schemas.microsoft.com/office/drawing/2014/main" id="{C013C30F-09C8-10A6-DF70-5755AF6C5D5F}"/>
                </a:ext>
              </a:extLst>
            </p:cNvPr>
            <p:cNvSpPr txBox="1"/>
            <p:nvPr/>
          </p:nvSpPr>
          <p:spPr>
            <a:xfrm>
              <a:off x="6174865" y="3514110"/>
              <a:ext cx="3736223"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Developer Dashboard</a:t>
              </a:r>
            </a:p>
          </p:txBody>
        </p:sp>
        <p:sp>
          <p:nvSpPr>
            <p:cNvPr id="38" name="Graphic 42" descr="Gradient icon of a dashboard">
              <a:extLst>
                <a:ext uri="{FF2B5EF4-FFF2-40B4-BE49-F238E27FC236}">
                  <a16:creationId xmlns:a16="http://schemas.microsoft.com/office/drawing/2014/main" id="{05705A55-6CE3-D608-045F-775212771014}"/>
                </a:ext>
              </a:extLst>
            </p:cNvPr>
            <p:cNvSpPr>
              <a:spLocks noChangeAspect="1"/>
            </p:cNvSpPr>
            <p:nvPr/>
          </p:nvSpPr>
          <p:spPr>
            <a:xfrm>
              <a:off x="6452109" y="3661629"/>
              <a:ext cx="327931" cy="310854"/>
            </a:xfrm>
            <a:custGeom>
              <a:avLst/>
              <a:gdLst>
                <a:gd name="connsiteX0" fmla="*/ 73113 w 404931"/>
                <a:gd name="connsiteY0" fmla="*/ 0 h 404931"/>
                <a:gd name="connsiteX1" fmla="*/ 0 w 404931"/>
                <a:gd name="connsiteY1" fmla="*/ 73113 h 404931"/>
                <a:gd name="connsiteX2" fmla="*/ 0 w 404931"/>
                <a:gd name="connsiteY2" fmla="*/ 331818 h 404931"/>
                <a:gd name="connsiteX3" fmla="*/ 73113 w 404931"/>
                <a:gd name="connsiteY3" fmla="*/ 404931 h 404931"/>
                <a:gd name="connsiteX4" fmla="*/ 331818 w 404931"/>
                <a:gd name="connsiteY4" fmla="*/ 404931 h 404931"/>
                <a:gd name="connsiteX5" fmla="*/ 404931 w 404931"/>
                <a:gd name="connsiteY5" fmla="*/ 331818 h 404931"/>
                <a:gd name="connsiteX6" fmla="*/ 404931 w 404931"/>
                <a:gd name="connsiteY6" fmla="*/ 73113 h 404931"/>
                <a:gd name="connsiteX7" fmla="*/ 331818 w 404931"/>
                <a:gd name="connsiteY7" fmla="*/ 0 h 404931"/>
                <a:gd name="connsiteX8" fmla="*/ 73113 w 404931"/>
                <a:gd name="connsiteY8" fmla="*/ 0 h 404931"/>
                <a:gd name="connsiteX9" fmla="*/ 33744 w 404931"/>
                <a:gd name="connsiteY9" fmla="*/ 112481 h 404931"/>
                <a:gd name="connsiteX10" fmla="*/ 371187 w 404931"/>
                <a:gd name="connsiteY10" fmla="*/ 112481 h 404931"/>
                <a:gd name="connsiteX11" fmla="*/ 371187 w 404931"/>
                <a:gd name="connsiteY11" fmla="*/ 331818 h 404931"/>
                <a:gd name="connsiteX12" fmla="*/ 331818 w 404931"/>
                <a:gd name="connsiteY12" fmla="*/ 371187 h 404931"/>
                <a:gd name="connsiteX13" fmla="*/ 73113 w 404931"/>
                <a:gd name="connsiteY13" fmla="*/ 371187 h 404931"/>
                <a:gd name="connsiteX14" fmla="*/ 33744 w 404931"/>
                <a:gd name="connsiteY14" fmla="*/ 331818 h 404931"/>
                <a:gd name="connsiteX15" fmla="*/ 33744 w 404931"/>
                <a:gd name="connsiteY15" fmla="*/ 112481 h 404931"/>
                <a:gd name="connsiteX16" fmla="*/ 67489 w 404931"/>
                <a:gd name="connsiteY16" fmla="*/ 165347 h 404931"/>
                <a:gd name="connsiteX17" fmla="*/ 86610 w 404931"/>
                <a:gd name="connsiteY17" fmla="*/ 146225 h 404931"/>
                <a:gd name="connsiteX18" fmla="*/ 160848 w 404931"/>
                <a:gd name="connsiteY18" fmla="*/ 146225 h 404931"/>
                <a:gd name="connsiteX19" fmla="*/ 179969 w 404931"/>
                <a:gd name="connsiteY19" fmla="*/ 165347 h 404931"/>
                <a:gd name="connsiteX20" fmla="*/ 179969 w 404931"/>
                <a:gd name="connsiteY20" fmla="*/ 318321 h 404931"/>
                <a:gd name="connsiteX21" fmla="*/ 160848 w 404931"/>
                <a:gd name="connsiteY21" fmla="*/ 337443 h 404931"/>
                <a:gd name="connsiteX22" fmla="*/ 86610 w 404931"/>
                <a:gd name="connsiteY22" fmla="*/ 337443 h 404931"/>
                <a:gd name="connsiteX23" fmla="*/ 67489 w 404931"/>
                <a:gd name="connsiteY23" fmla="*/ 318321 h 404931"/>
                <a:gd name="connsiteX24" fmla="*/ 67489 w 404931"/>
                <a:gd name="connsiteY24" fmla="*/ 165347 h 404931"/>
                <a:gd name="connsiteX25" fmla="*/ 101233 w 404931"/>
                <a:gd name="connsiteY25" fmla="*/ 179969 h 404931"/>
                <a:gd name="connsiteX26" fmla="*/ 101233 w 404931"/>
                <a:gd name="connsiteY26" fmla="*/ 303698 h 404931"/>
                <a:gd name="connsiteX27" fmla="*/ 146225 w 404931"/>
                <a:gd name="connsiteY27" fmla="*/ 303698 h 404931"/>
                <a:gd name="connsiteX28" fmla="*/ 146225 w 404931"/>
                <a:gd name="connsiteY28" fmla="*/ 179969 h 404931"/>
                <a:gd name="connsiteX29" fmla="*/ 101233 w 404931"/>
                <a:gd name="connsiteY29" fmla="*/ 179969 h 404931"/>
                <a:gd name="connsiteX30" fmla="*/ 219338 w 404931"/>
                <a:gd name="connsiteY30" fmla="*/ 146225 h 404931"/>
                <a:gd name="connsiteX31" fmla="*/ 320570 w 404931"/>
                <a:gd name="connsiteY31" fmla="*/ 146225 h 404931"/>
                <a:gd name="connsiteX32" fmla="*/ 337443 w 404931"/>
                <a:gd name="connsiteY32" fmla="*/ 163097 h 404931"/>
                <a:gd name="connsiteX33" fmla="*/ 320570 w 404931"/>
                <a:gd name="connsiteY33" fmla="*/ 179969 h 404931"/>
                <a:gd name="connsiteX34" fmla="*/ 219338 w 404931"/>
                <a:gd name="connsiteY34" fmla="*/ 179969 h 404931"/>
                <a:gd name="connsiteX35" fmla="*/ 202466 w 404931"/>
                <a:gd name="connsiteY35" fmla="*/ 163097 h 404931"/>
                <a:gd name="connsiteX36" fmla="*/ 219338 w 404931"/>
                <a:gd name="connsiteY36" fmla="*/ 146225 h 404931"/>
                <a:gd name="connsiteX37" fmla="*/ 202466 w 404931"/>
                <a:gd name="connsiteY37" fmla="*/ 230586 h 404931"/>
                <a:gd name="connsiteX38" fmla="*/ 219338 w 404931"/>
                <a:gd name="connsiteY38" fmla="*/ 213714 h 404931"/>
                <a:gd name="connsiteX39" fmla="*/ 298074 w 404931"/>
                <a:gd name="connsiteY39" fmla="*/ 213714 h 404931"/>
                <a:gd name="connsiteX40" fmla="*/ 314946 w 404931"/>
                <a:gd name="connsiteY40" fmla="*/ 230586 h 404931"/>
                <a:gd name="connsiteX41" fmla="*/ 298074 w 404931"/>
                <a:gd name="connsiteY41" fmla="*/ 247458 h 404931"/>
                <a:gd name="connsiteX42" fmla="*/ 219338 w 404931"/>
                <a:gd name="connsiteY42" fmla="*/ 247458 h 404931"/>
                <a:gd name="connsiteX43" fmla="*/ 202466 w 404931"/>
                <a:gd name="connsiteY43" fmla="*/ 230586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4931" h="404931">
                  <a:moveTo>
                    <a:pt x="73113" y="0"/>
                  </a:moveTo>
                  <a:cubicBezTo>
                    <a:pt x="32733" y="0"/>
                    <a:pt x="0" y="32733"/>
                    <a:pt x="0" y="73113"/>
                  </a:cubicBezTo>
                  <a:lnTo>
                    <a:pt x="0" y="331818"/>
                  </a:lnTo>
                  <a:cubicBezTo>
                    <a:pt x="0" y="372197"/>
                    <a:pt x="32733" y="404931"/>
                    <a:pt x="73113" y="404931"/>
                  </a:cubicBezTo>
                  <a:lnTo>
                    <a:pt x="331818" y="404931"/>
                  </a:lnTo>
                  <a:cubicBezTo>
                    <a:pt x="372197" y="404931"/>
                    <a:pt x="404931" y="372197"/>
                    <a:pt x="404931" y="331818"/>
                  </a:cubicBezTo>
                  <a:lnTo>
                    <a:pt x="404931" y="73113"/>
                  </a:lnTo>
                  <a:cubicBezTo>
                    <a:pt x="404931" y="32733"/>
                    <a:pt x="372197" y="0"/>
                    <a:pt x="331818" y="0"/>
                  </a:cubicBezTo>
                  <a:lnTo>
                    <a:pt x="73113" y="0"/>
                  </a:lnTo>
                  <a:close/>
                  <a:moveTo>
                    <a:pt x="33744" y="112481"/>
                  </a:moveTo>
                  <a:lnTo>
                    <a:pt x="371187" y="112481"/>
                  </a:lnTo>
                  <a:lnTo>
                    <a:pt x="371187" y="331818"/>
                  </a:lnTo>
                  <a:cubicBezTo>
                    <a:pt x="371187" y="353561"/>
                    <a:pt x="353561" y="371187"/>
                    <a:pt x="331818" y="371187"/>
                  </a:cubicBezTo>
                  <a:lnTo>
                    <a:pt x="73113" y="371187"/>
                  </a:lnTo>
                  <a:cubicBezTo>
                    <a:pt x="51370" y="371187"/>
                    <a:pt x="33744" y="353561"/>
                    <a:pt x="33744" y="331818"/>
                  </a:cubicBezTo>
                  <a:lnTo>
                    <a:pt x="33744" y="112481"/>
                  </a:lnTo>
                  <a:close/>
                  <a:moveTo>
                    <a:pt x="67489" y="165347"/>
                  </a:moveTo>
                  <a:cubicBezTo>
                    <a:pt x="67489" y="154786"/>
                    <a:pt x="76050" y="146225"/>
                    <a:pt x="86610" y="146225"/>
                  </a:cubicBezTo>
                  <a:lnTo>
                    <a:pt x="160848" y="146225"/>
                  </a:lnTo>
                  <a:cubicBezTo>
                    <a:pt x="171407" y="146225"/>
                    <a:pt x="179969" y="154786"/>
                    <a:pt x="179969" y="165347"/>
                  </a:cubicBezTo>
                  <a:lnTo>
                    <a:pt x="179969" y="318321"/>
                  </a:lnTo>
                  <a:cubicBezTo>
                    <a:pt x="179969" y="328880"/>
                    <a:pt x="171407" y="337443"/>
                    <a:pt x="160848" y="337443"/>
                  </a:cubicBezTo>
                  <a:lnTo>
                    <a:pt x="86610" y="337443"/>
                  </a:lnTo>
                  <a:cubicBezTo>
                    <a:pt x="76050" y="337443"/>
                    <a:pt x="67489" y="328880"/>
                    <a:pt x="67489" y="318321"/>
                  </a:cubicBezTo>
                  <a:lnTo>
                    <a:pt x="67489" y="165347"/>
                  </a:lnTo>
                  <a:close/>
                  <a:moveTo>
                    <a:pt x="101233" y="179969"/>
                  </a:moveTo>
                  <a:lnTo>
                    <a:pt x="101233" y="303698"/>
                  </a:lnTo>
                  <a:lnTo>
                    <a:pt x="146225" y="303698"/>
                  </a:lnTo>
                  <a:lnTo>
                    <a:pt x="146225" y="179969"/>
                  </a:lnTo>
                  <a:lnTo>
                    <a:pt x="101233" y="179969"/>
                  </a:lnTo>
                  <a:close/>
                  <a:moveTo>
                    <a:pt x="219338" y="146225"/>
                  </a:moveTo>
                  <a:lnTo>
                    <a:pt x="320570" y="146225"/>
                  </a:lnTo>
                  <a:cubicBezTo>
                    <a:pt x="329888" y="146225"/>
                    <a:pt x="337443" y="153779"/>
                    <a:pt x="337443" y="163097"/>
                  </a:cubicBezTo>
                  <a:cubicBezTo>
                    <a:pt x="337443" y="172415"/>
                    <a:pt x="329888" y="179969"/>
                    <a:pt x="320570" y="179969"/>
                  </a:cubicBezTo>
                  <a:lnTo>
                    <a:pt x="219338" y="179969"/>
                  </a:lnTo>
                  <a:cubicBezTo>
                    <a:pt x="210020" y="179969"/>
                    <a:pt x="202466" y="172415"/>
                    <a:pt x="202466" y="163097"/>
                  </a:cubicBezTo>
                  <a:cubicBezTo>
                    <a:pt x="202466" y="153779"/>
                    <a:pt x="210020" y="146225"/>
                    <a:pt x="219338" y="146225"/>
                  </a:cubicBezTo>
                  <a:close/>
                  <a:moveTo>
                    <a:pt x="202466" y="230586"/>
                  </a:moveTo>
                  <a:cubicBezTo>
                    <a:pt x="202466" y="221268"/>
                    <a:pt x="210020" y="213714"/>
                    <a:pt x="219338" y="213714"/>
                  </a:cubicBezTo>
                  <a:lnTo>
                    <a:pt x="298074" y="213714"/>
                  </a:lnTo>
                  <a:cubicBezTo>
                    <a:pt x="307392" y="213714"/>
                    <a:pt x="314946" y="221268"/>
                    <a:pt x="314946" y="230586"/>
                  </a:cubicBezTo>
                  <a:cubicBezTo>
                    <a:pt x="314946" y="239904"/>
                    <a:pt x="307392" y="247458"/>
                    <a:pt x="298074" y="247458"/>
                  </a:cubicBezTo>
                  <a:lnTo>
                    <a:pt x="219338" y="247458"/>
                  </a:lnTo>
                  <a:cubicBezTo>
                    <a:pt x="210020" y="247458"/>
                    <a:pt x="202466" y="239904"/>
                    <a:pt x="202466" y="230586"/>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39" name="Rounded Rectangle 38">
            <a:extLst>
              <a:ext uri="{FF2B5EF4-FFF2-40B4-BE49-F238E27FC236}">
                <a16:creationId xmlns:a16="http://schemas.microsoft.com/office/drawing/2014/main" id="{D4DCB4F3-A203-372E-E405-EC80827E5C2E}"/>
              </a:ext>
            </a:extLst>
          </p:cNvPr>
          <p:cNvSpPr/>
          <p:nvPr/>
        </p:nvSpPr>
        <p:spPr bwMode="auto">
          <a:xfrm>
            <a:off x="4799312" y="6221917"/>
            <a:ext cx="2689595" cy="443455"/>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Standalone in Azure</a:t>
            </a:r>
          </a:p>
        </p:txBody>
      </p:sp>
    </p:spTree>
    <p:extLst>
      <p:ext uri="{BB962C8B-B14F-4D97-AF65-F5344CB8AC3E}">
        <p14:creationId xmlns:p14="http://schemas.microsoft.com/office/powerpoint/2010/main" val="108792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0"/>
                                  </p:stCondLst>
                                  <p:childTnLst>
                                    <p:animMotion origin="layout" path="M -8.33333E-7 0.04607 L -8.33333E-7 -1.11111E-6 " pathEditMode="relative" rAng="0" ptsTypes="AA">
                                      <p:cBhvr>
                                        <p:cTn id="9" dur="500" fill="hold"/>
                                        <p:tgtEl>
                                          <p:spTgt spid="23"/>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0"/>
                                  </p:stCondLst>
                                  <p:childTnLst>
                                    <p:animMotion origin="layout" path="M -2.5E-6 0.04607 L -2.5E-6 -1.48148E-6 " pathEditMode="relative" rAng="0" ptsTypes="AA">
                                      <p:cBhvr>
                                        <p:cTn id="14" dur="500" fill="hold"/>
                                        <p:tgtEl>
                                          <p:spTgt spid="20"/>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0"/>
                                  </p:stCondLst>
                                  <p:childTnLst>
                                    <p:animMotion origin="layout" path="M 4.16667E-7 0.04607 L 4.16667E-7 -7.40741E-7 " pathEditMode="relative" rAng="0" ptsTypes="AA">
                                      <p:cBhvr>
                                        <p:cTn id="19" dur="500" fill="hold"/>
                                        <p:tgtEl>
                                          <p:spTgt spid="14"/>
                                        </p:tgtEl>
                                        <p:attrNameLst>
                                          <p:attrName>ppt_x</p:attrName>
                                          <p:attrName>ppt_y</p:attrName>
                                        </p:attrNameLst>
                                      </p:cBhvr>
                                      <p:rCtr x="0" y="-2315"/>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42" presetClass="path" presetSubtype="0" decel="100000" fill="hold" nodeType="withEffect">
                                  <p:stCondLst>
                                    <p:cond delay="0"/>
                                  </p:stCondLst>
                                  <p:childTnLst>
                                    <p:animMotion origin="layout" path="M -8.33333E-7 0.04607 L -8.33333E-7 -1.85185E-6 " pathEditMode="relative" rAng="0" ptsTypes="AA">
                                      <p:cBhvr>
                                        <p:cTn id="58" dur="500" fill="hold"/>
                                        <p:tgtEl>
                                          <p:spTgt spid="36"/>
                                        </p:tgtEl>
                                        <p:attrNameLst>
                                          <p:attrName>ppt_x</p:attrName>
                                          <p:attrName>ppt_y</p:attrName>
                                        </p:attrNameLst>
                                      </p:cBhvr>
                                      <p:rCtr x="0" y="-2315"/>
                                    </p:animMotion>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0" grpId="0" animBg="1"/>
      <p:bldP spid="31" grpId="0" animBg="1"/>
      <p:bldP spid="32"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6437-432A-A82A-44D5-90535E8D5F91}"/>
              </a:ext>
            </a:extLst>
          </p:cNvPr>
          <p:cNvSpPr>
            <a:spLocks noGrp="1"/>
          </p:cNvSpPr>
          <p:nvPr>
            <p:ph type="title"/>
          </p:nvPr>
        </p:nvSpPr>
        <p:spPr>
          <a:xfrm>
            <a:off x="562684" y="2485571"/>
            <a:ext cx="8303020" cy="1048044"/>
          </a:xfrm>
        </p:spPr>
        <p:txBody>
          <a:bodyPr/>
          <a:lstStyle/>
          <a:p>
            <a:r>
              <a:rPr lang="en-US"/>
              <a:t>Demo: </a:t>
            </a:r>
            <a:r>
              <a:rPr lang="en-US" err="1"/>
              <a:t>Aspireifying</a:t>
            </a:r>
            <a:r>
              <a:rPr lang="en-US"/>
              <a:t> your App</a:t>
            </a:r>
          </a:p>
        </p:txBody>
      </p:sp>
      <p:sp>
        <p:nvSpPr>
          <p:cNvPr id="3" name="Text Placeholder 2">
            <a:extLst>
              <a:ext uri="{FF2B5EF4-FFF2-40B4-BE49-F238E27FC236}">
                <a16:creationId xmlns:a16="http://schemas.microsoft.com/office/drawing/2014/main" id="{9C60C27F-AE0A-755C-EF9D-E3C983177B64}"/>
              </a:ext>
            </a:extLst>
          </p:cNvPr>
          <p:cNvSpPr>
            <a:spLocks noGrp="1"/>
          </p:cNvSpPr>
          <p:nvPr>
            <p:ph type="body" sz="quarter" idx="12"/>
          </p:nvPr>
        </p:nvSpPr>
        <p:spPr>
          <a:xfrm>
            <a:off x="562684" y="3009593"/>
            <a:ext cx="5452803" cy="276999"/>
          </a:xfrm>
        </p:spPr>
        <p:txBody>
          <a:bodyPr/>
          <a:lstStyle/>
          <a:p>
            <a:r>
              <a:rPr lang="en-US"/>
              <a:t>Damian Edwards</a:t>
            </a:r>
          </a:p>
        </p:txBody>
      </p:sp>
      <p:pic>
        <p:nvPicPr>
          <p:cNvPr id="6" name="Graphic 5">
            <a:extLst>
              <a:ext uri="{FF2B5EF4-FFF2-40B4-BE49-F238E27FC236}">
                <a16:creationId xmlns:a16="http://schemas.microsoft.com/office/drawing/2014/main" id="{FFC5C9F4-4721-6A71-C4F0-4199CD1E3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7598" y="682348"/>
            <a:ext cx="1048044" cy="1048044"/>
          </a:xfrm>
          <a:prstGeom prst="rect">
            <a:avLst/>
          </a:prstGeom>
        </p:spPr>
      </p:pic>
    </p:spTree>
    <p:extLst>
      <p:ext uri="{BB962C8B-B14F-4D97-AF65-F5344CB8AC3E}">
        <p14:creationId xmlns:p14="http://schemas.microsoft.com/office/powerpoint/2010/main" val="265252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182E-3F6D-2F2B-9E3C-BCF6A29B591A}"/>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C3F4D737-4BE5-4011-E907-6C8CD1647B2D}"/>
              </a:ext>
            </a:extLst>
          </p:cNvPr>
          <p:cNvGrpSpPr/>
          <p:nvPr/>
        </p:nvGrpSpPr>
        <p:grpSpPr>
          <a:xfrm>
            <a:off x="3798312" y="2787168"/>
            <a:ext cx="6351024" cy="1283663"/>
            <a:chOff x="2280913" y="2889504"/>
            <a:chExt cx="6351024" cy="1283663"/>
          </a:xfrm>
          <a:noFill/>
        </p:grpSpPr>
        <p:sp>
          <p:nvSpPr>
            <p:cNvPr id="10" name="TextBox 9">
              <a:extLst>
                <a:ext uri="{FF2B5EF4-FFF2-40B4-BE49-F238E27FC236}">
                  <a16:creationId xmlns:a16="http://schemas.microsoft.com/office/drawing/2014/main" id="{06D17FAC-D2C4-0069-05F2-1927D052C0D9}"/>
                </a:ext>
              </a:extLst>
            </p:cNvPr>
            <p:cNvSpPr txBox="1"/>
            <p:nvPr/>
          </p:nvSpPr>
          <p:spPr>
            <a:xfrm>
              <a:off x="2280913" y="2889504"/>
              <a:ext cx="6351024" cy="1283663"/>
            </a:xfrm>
            <a:prstGeom prst="roundRect">
              <a:avLst>
                <a:gd name="adj" fmla="val 50000"/>
              </a:avLst>
            </a:prstGeom>
            <a:grp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Streamlined Inner-Loop</a:t>
              </a:r>
            </a:p>
          </p:txBody>
        </p:sp>
        <p:sp>
          <p:nvSpPr>
            <p:cNvPr id="11" name="Graphic 249">
              <a:extLst>
                <a:ext uri="{FF2B5EF4-FFF2-40B4-BE49-F238E27FC236}">
                  <a16:creationId xmlns:a16="http://schemas.microsoft.com/office/drawing/2014/main" id="{B98DC3A6-2DC1-C04E-3C41-8E178608560A}"/>
                </a:ext>
              </a:extLst>
            </p:cNvPr>
            <p:cNvSpPr/>
            <p:nvPr/>
          </p:nvSpPr>
          <p:spPr>
            <a:xfrm>
              <a:off x="2847259" y="3168096"/>
              <a:ext cx="629615" cy="726479"/>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grp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6" name="TextBox 5">
            <a:extLst>
              <a:ext uri="{FF2B5EF4-FFF2-40B4-BE49-F238E27FC236}">
                <a16:creationId xmlns:a16="http://schemas.microsoft.com/office/drawing/2014/main" id="{4B39E122-3758-BCBB-2A0E-52E7C0D36963}"/>
              </a:ext>
            </a:extLst>
          </p:cNvPr>
          <p:cNvSpPr txBox="1"/>
          <p:nvPr/>
        </p:nvSpPr>
        <p:spPr>
          <a:xfrm>
            <a:off x="3798312" y="2787168"/>
            <a:ext cx="6351024" cy="1283663"/>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Streamlined Inner-Loop</a:t>
            </a:r>
          </a:p>
        </p:txBody>
      </p:sp>
      <p:sp>
        <p:nvSpPr>
          <p:cNvPr id="7" name="Graphic 249">
            <a:extLst>
              <a:ext uri="{FF2B5EF4-FFF2-40B4-BE49-F238E27FC236}">
                <a16:creationId xmlns:a16="http://schemas.microsoft.com/office/drawing/2014/main" id="{F51CFF54-E49B-B414-1189-00D51F87F0AE}"/>
              </a:ext>
            </a:extLst>
          </p:cNvPr>
          <p:cNvSpPr/>
          <p:nvPr/>
        </p:nvSpPr>
        <p:spPr>
          <a:xfrm>
            <a:off x="4364658" y="3065760"/>
            <a:ext cx="629615" cy="726479"/>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610263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D085-6CC1-0930-84C6-35D1EB56BFA4}"/>
              </a:ext>
            </a:extLst>
          </p:cNvPr>
          <p:cNvSpPr>
            <a:spLocks noGrp="1"/>
          </p:cNvSpPr>
          <p:nvPr>
            <p:ph type="title"/>
          </p:nvPr>
        </p:nvSpPr>
        <p:spPr/>
        <p:txBody>
          <a:bodyPr vert="horz" wrap="square" lIns="0" tIns="0" rIns="0" bIns="0" rtlCol="0" anchor="t">
            <a:normAutofit/>
          </a:bodyPr>
          <a:lstStyle/>
          <a:p>
            <a:r>
              <a:rPr lang="en-US"/>
              <a:t>Health Checks in .NET Aspire</a:t>
            </a:r>
          </a:p>
        </p:txBody>
      </p:sp>
      <p:sp>
        <p:nvSpPr>
          <p:cNvPr id="6" name="TextBox 5">
            <a:extLst>
              <a:ext uri="{FF2B5EF4-FFF2-40B4-BE49-F238E27FC236}">
                <a16:creationId xmlns:a16="http://schemas.microsoft.com/office/drawing/2014/main" id="{4AE98A11-F967-A611-2315-966519BBB2C6}"/>
              </a:ext>
            </a:extLst>
          </p:cNvPr>
          <p:cNvSpPr txBox="1"/>
          <p:nvPr/>
        </p:nvSpPr>
        <p:spPr>
          <a:xfrm>
            <a:off x="4290154" y="4628271"/>
            <a:ext cx="8088923" cy="1631216"/>
          </a:xfrm>
          <a:prstGeom prst="rect">
            <a:avLst/>
          </a:prstGeom>
          <a:noFill/>
        </p:spPr>
        <p:txBody>
          <a:bodyPr wrap="square">
            <a:spAutoFit/>
          </a:bodyPr>
          <a:lstStyle/>
          <a:p>
            <a:r>
              <a:rPr lang="en-US" sz="2000" b="0" i="0" err="1">
                <a:solidFill>
                  <a:srgbClr val="E6E6E6"/>
                </a:solidFill>
                <a:effectLst/>
                <a:latin typeface="Consolas" panose="020B0609020204030204" pitchFamily="49" charset="0"/>
                <a:cs typeface="Consolas" panose="020B0609020204030204" pitchFamily="49" charset="0"/>
              </a:rPr>
              <a:t>builder.Services.AddHealthChecks</a:t>
            </a:r>
            <a:r>
              <a:rPr lang="en-US" sz="2000" b="0" i="0">
                <a:solidFill>
                  <a:srgbClr val="E6E6E6"/>
                </a:solidFill>
                <a:effectLst/>
                <a:latin typeface="Consolas" panose="020B0609020204030204" pitchFamily="49" charset="0"/>
                <a:cs typeface="Consolas" panose="020B0609020204030204" pitchFamily="49" charset="0"/>
              </a:rPr>
              <a:t>()</a:t>
            </a:r>
          </a:p>
          <a:p>
            <a:r>
              <a:rPr lang="en-US" sz="2000" b="0" i="0">
                <a:solidFill>
                  <a:srgbClr val="63B456"/>
                </a:solidFill>
                <a:effectLst/>
                <a:latin typeface="Consolas" panose="020B0609020204030204" pitchFamily="49" charset="0"/>
                <a:cs typeface="Consolas" panose="020B0609020204030204" pitchFamily="49" charset="0"/>
              </a:rPr>
              <a:t>// Add a default liveness check to ensure app is responsive</a:t>
            </a:r>
          </a:p>
          <a:p>
            <a:r>
              <a:rPr lang="en-US" sz="2000" b="0" i="0">
                <a:solidFill>
                  <a:srgbClr val="E6E6E6"/>
                </a:solidFill>
                <a:effectLst/>
                <a:latin typeface="Consolas" panose="020B0609020204030204" pitchFamily="49" charset="0"/>
                <a:cs typeface="Consolas" panose="020B0609020204030204" pitchFamily="49" charset="0"/>
              </a:rPr>
              <a:t> 	.</a:t>
            </a:r>
            <a:r>
              <a:rPr lang="en-US" sz="2000" b="0" i="0" err="1">
                <a:solidFill>
                  <a:srgbClr val="E6E6E6"/>
                </a:solidFill>
                <a:effectLst/>
                <a:latin typeface="Consolas" panose="020B0609020204030204" pitchFamily="49" charset="0"/>
                <a:cs typeface="Consolas" panose="020B0609020204030204" pitchFamily="49" charset="0"/>
              </a:rPr>
              <a:t>AddCheck</a:t>
            </a:r>
            <a:r>
              <a:rPr lang="en-US" sz="2000" b="0" i="0">
                <a:solidFill>
                  <a:srgbClr val="E6E6E6"/>
                </a:solidFill>
                <a:effectLst/>
                <a:latin typeface="Consolas" panose="020B0609020204030204" pitchFamily="49" charset="0"/>
                <a:cs typeface="Consolas" panose="020B0609020204030204" pitchFamily="49" charset="0"/>
              </a:rPr>
              <a:t>(</a:t>
            </a:r>
            <a:r>
              <a:rPr lang="en-US" sz="2000" b="0" i="0">
                <a:solidFill>
                  <a:srgbClr val="CE9178"/>
                </a:solidFill>
                <a:effectLst/>
                <a:latin typeface="Consolas" panose="020B0609020204030204" pitchFamily="49" charset="0"/>
                <a:cs typeface="Consolas" panose="020B0609020204030204" pitchFamily="49" charset="0"/>
              </a:rPr>
              <a:t>"self"</a:t>
            </a:r>
            <a:r>
              <a:rPr lang="en-US" sz="2000" b="0" i="0">
                <a:solidFill>
                  <a:srgbClr val="E6E6E6"/>
                </a:solidFill>
                <a:effectLst/>
                <a:latin typeface="Consolas" panose="020B0609020204030204" pitchFamily="49" charset="0"/>
                <a:cs typeface="Consolas" panose="020B0609020204030204" pitchFamily="49" charset="0"/>
              </a:rPr>
              <a:t>, () =&gt; 						</a:t>
            </a:r>
            <a:r>
              <a:rPr lang="en-US" sz="2000" b="0" i="0" err="1">
                <a:solidFill>
                  <a:srgbClr val="E6E6E6"/>
                </a:solidFill>
                <a:effectLst/>
                <a:latin typeface="Consolas" panose="020B0609020204030204" pitchFamily="49" charset="0"/>
                <a:cs typeface="Consolas" panose="020B0609020204030204" pitchFamily="49" charset="0"/>
              </a:rPr>
              <a:t>HealthCheckResult.Healthy</a:t>
            </a:r>
            <a:r>
              <a:rPr lang="en-US" sz="2000" b="0" i="0">
                <a:solidFill>
                  <a:srgbClr val="E6E6E6"/>
                </a:solidFill>
                <a:effectLst/>
                <a:latin typeface="Consolas" panose="020B0609020204030204" pitchFamily="49" charset="0"/>
                <a:cs typeface="Consolas" panose="020B0609020204030204" pitchFamily="49" charset="0"/>
              </a:rPr>
              <a:t>(), [</a:t>
            </a:r>
            <a:r>
              <a:rPr lang="en-US" sz="2000" b="0" i="0">
                <a:solidFill>
                  <a:srgbClr val="CE9178"/>
                </a:solidFill>
                <a:effectLst/>
                <a:latin typeface="Consolas" panose="020B0609020204030204" pitchFamily="49" charset="0"/>
                <a:cs typeface="Consolas" panose="020B0609020204030204" pitchFamily="49" charset="0"/>
              </a:rPr>
              <a:t>"live"</a:t>
            </a:r>
            <a:r>
              <a:rPr lang="en-US" sz="2000" b="0" i="0">
                <a:solidFill>
                  <a:srgbClr val="E6E6E6"/>
                </a:solidFill>
                <a:effectLst/>
                <a:latin typeface="Consolas" panose="020B0609020204030204" pitchFamily="49" charset="0"/>
                <a:cs typeface="Consolas" panose="020B0609020204030204" pitchFamily="49" charset="0"/>
              </a:rPr>
              <a:t>]);</a:t>
            </a:r>
            <a:endParaRPr lang="en-US" sz="200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332DD6F7-52A0-2706-6E81-C53C97101688}"/>
              </a:ext>
            </a:extLst>
          </p:cNvPr>
          <p:cNvSpPr txBox="1"/>
          <p:nvPr/>
        </p:nvSpPr>
        <p:spPr>
          <a:xfrm>
            <a:off x="4290154" y="3513381"/>
            <a:ext cx="5742315" cy="492443"/>
          </a:xfrm>
          <a:prstGeom prst="rect">
            <a:avLst/>
          </a:prstGeom>
          <a:noFill/>
        </p:spPr>
        <p:txBody>
          <a:bodyPr wrap="square" lIns="0" tIns="0" rIns="0" bIns="0" rtlCol="0">
            <a:spAutoFit/>
          </a:bodyPr>
          <a:lstStyle/>
          <a:p>
            <a:pPr lvl="0">
              <a:defRPr/>
            </a:pPr>
            <a:r>
              <a:rPr kumimoji="0" lang="en-US" sz="3200" b="0" i="0" u="none" strike="noStrike" kern="1200" cap="none" spc="0" normalizeH="0" baseline="0" noProof="0">
                <a:ln>
                  <a:noFill/>
                </a:ln>
                <a:solidFill>
                  <a:srgbClr val="E566CC"/>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GET /health</a:t>
            </a:r>
          </a:p>
        </p:txBody>
      </p:sp>
    </p:spTree>
    <p:extLst>
      <p:ext uri="{BB962C8B-B14F-4D97-AF65-F5344CB8AC3E}">
        <p14:creationId xmlns:p14="http://schemas.microsoft.com/office/powerpoint/2010/main" val="23574844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Placeholder 92">
            <a:extLst>
              <a:ext uri="{FF2B5EF4-FFF2-40B4-BE49-F238E27FC236}">
                <a16:creationId xmlns:a16="http://schemas.microsoft.com/office/drawing/2014/main" id="{B9202EB3-C63A-A2B7-D247-E2FF49539DC3}"/>
              </a:ext>
            </a:extLst>
          </p:cNvPr>
          <p:cNvSpPr>
            <a:spLocks noGrp="1"/>
          </p:cNvSpPr>
          <p:nvPr>
            <p:ph type="body" sz="quarter" idx="18"/>
          </p:nvPr>
        </p:nvSpPr>
        <p:spPr>
          <a:xfrm>
            <a:off x="3005327" y="2169428"/>
            <a:ext cx="6181343" cy="276999"/>
          </a:xfrm>
        </p:spPr>
        <p:txBody>
          <a:bodyPr/>
          <a:lstStyle/>
          <a:p>
            <a:r>
              <a:rPr lang="en-US"/>
              <a:t>More flexible startup and lifecycle options</a:t>
            </a:r>
          </a:p>
        </p:txBody>
      </p:sp>
      <p:sp>
        <p:nvSpPr>
          <p:cNvPr id="91" name="Title 90">
            <a:extLst>
              <a:ext uri="{FF2B5EF4-FFF2-40B4-BE49-F238E27FC236}">
                <a16:creationId xmlns:a16="http://schemas.microsoft.com/office/drawing/2014/main" id="{E0A85F5E-68B8-9E45-1AEA-FA03FC4A5D2D}"/>
              </a:ext>
            </a:extLst>
          </p:cNvPr>
          <p:cNvSpPr>
            <a:spLocks noGrp="1"/>
          </p:cNvSpPr>
          <p:nvPr>
            <p:ph type="title"/>
          </p:nvPr>
        </p:nvSpPr>
        <p:spPr>
          <a:xfrm>
            <a:off x="3357312" y="1404567"/>
            <a:ext cx="5477375" cy="813017"/>
          </a:xfrm>
        </p:spPr>
        <p:txBody>
          <a:bodyPr/>
          <a:lstStyle/>
          <a:p>
            <a:r>
              <a:rPr lang="en-US"/>
              <a:t>Managing Containers</a:t>
            </a:r>
          </a:p>
        </p:txBody>
      </p:sp>
      <p:sp>
        <p:nvSpPr>
          <p:cNvPr id="96" name="TextBox 95">
            <a:extLst>
              <a:ext uri="{FF2B5EF4-FFF2-40B4-BE49-F238E27FC236}">
                <a16:creationId xmlns:a16="http://schemas.microsoft.com/office/drawing/2014/main" id="{CAEF2163-1C41-A990-10D6-0B78A39D1422}"/>
              </a:ext>
            </a:extLst>
          </p:cNvPr>
          <p:cNvSpPr txBox="1"/>
          <p:nvPr/>
        </p:nvSpPr>
        <p:spPr>
          <a:xfrm>
            <a:off x="2054350" y="2668476"/>
            <a:ext cx="8083296" cy="2215991"/>
          </a:xfrm>
          <a:prstGeom prst="rect">
            <a:avLst/>
          </a:prstGeom>
          <a:noFill/>
        </p:spPr>
        <p:txBody>
          <a:bodyPr wrap="square" lIns="0" tIns="0" rIns="0" bIns="0" rtlCol="0">
            <a:spAutoFit/>
          </a:bodyPr>
          <a:lstStyle/>
          <a:p>
            <a:r>
              <a:rPr lang="en-US" sz="2400">
                <a:solidFill>
                  <a:schemeClr val="accent4"/>
                </a:solidFill>
                <a:latin typeface="Consolas" panose="020B0609020204030204" pitchFamily="49" charset="0"/>
                <a:cs typeface="Consolas" panose="020B0609020204030204" pitchFamily="49" charset="0"/>
              </a:rPr>
              <a:t>var </a:t>
            </a:r>
            <a:r>
              <a:rPr lang="en-US" sz="2400" err="1">
                <a:solidFill>
                  <a:schemeClr val="accent4"/>
                </a:solidFill>
                <a:latin typeface="Consolas" panose="020B0609020204030204" pitchFamily="49" charset="0"/>
                <a:cs typeface="Consolas" panose="020B0609020204030204" pitchFamily="49" charset="0"/>
              </a:rPr>
              <a:t>myDB</a:t>
            </a:r>
            <a:r>
              <a:rPr lang="en-US" sz="2400">
                <a:solidFill>
                  <a:schemeClr val="accent4"/>
                </a:solidFill>
                <a:latin typeface="Consolas" panose="020B0609020204030204" pitchFamily="49" charset="0"/>
                <a:cs typeface="Consolas" panose="020B0609020204030204" pitchFamily="49" charset="0"/>
              </a:rPr>
              <a:t> = </a:t>
            </a:r>
            <a:r>
              <a:rPr lang="en-US" sz="2400" err="1">
                <a:solidFill>
                  <a:schemeClr val="accent4"/>
                </a:solidFill>
                <a:latin typeface="Consolas" panose="020B0609020204030204" pitchFamily="49" charset="0"/>
                <a:cs typeface="Consolas" panose="020B0609020204030204" pitchFamily="49" charset="0"/>
              </a:rPr>
              <a:t>builder.AddPostgres</a:t>
            </a:r>
            <a:r>
              <a:rPr lang="en-US" sz="2400">
                <a:solidFill>
                  <a:schemeClr val="accent4"/>
                </a:solidFill>
                <a:latin typeface="Consolas" panose="020B0609020204030204" pitchFamily="49" charset="0"/>
                <a:cs typeface="Consolas" panose="020B0609020204030204" pitchFamily="49" charset="0"/>
              </a:rPr>
              <a:t>("</a:t>
            </a:r>
            <a:r>
              <a:rPr lang="en-US" sz="2400" err="1">
                <a:solidFill>
                  <a:schemeClr val="accent4"/>
                </a:solidFill>
                <a:latin typeface="Consolas" panose="020B0609020204030204" pitchFamily="49" charset="0"/>
                <a:cs typeface="Consolas" panose="020B0609020204030204" pitchFamily="49" charset="0"/>
              </a:rPr>
              <a:t>myDB</a:t>
            </a:r>
            <a:r>
              <a:rPr lang="en-US" sz="2400">
                <a:solidFill>
                  <a:schemeClr val="accent4"/>
                </a:solidFill>
                <a:latin typeface="Consolas" panose="020B0609020204030204" pitchFamily="49" charset="0"/>
                <a:cs typeface="Consolas" panose="020B0609020204030204" pitchFamily="49" charset="0"/>
              </a:rPr>
              <a:t>")</a:t>
            </a:r>
          </a:p>
          <a:p>
            <a:r>
              <a:rPr lang="en-US" sz="2400">
                <a:solidFill>
                  <a:schemeClr val="accent3"/>
                </a:solidFill>
                <a:latin typeface="Consolas" panose="020B0609020204030204" pitchFamily="49" charset="0"/>
                <a:cs typeface="Consolas" panose="020B0609020204030204" pitchFamily="49" charset="0"/>
              </a:rPr>
              <a:t>    </a:t>
            </a:r>
            <a:r>
              <a:rPr lang="en-US" sz="2400" b="1">
                <a:solidFill>
                  <a:schemeClr val="bg1"/>
                </a:solidFill>
                <a:latin typeface="Consolas" panose="020B0609020204030204" pitchFamily="49" charset="0"/>
                <a:cs typeface="Consolas" panose="020B0609020204030204" pitchFamily="49" charset="0"/>
              </a:rPr>
              <a:t>.</a:t>
            </a:r>
            <a:r>
              <a:rPr lang="en-US" sz="2400" b="1" err="1">
                <a:solidFill>
                  <a:schemeClr val="bg1"/>
                </a:solidFill>
                <a:latin typeface="Consolas" panose="020B0609020204030204" pitchFamily="49" charset="0"/>
                <a:cs typeface="Consolas" panose="020B0609020204030204" pitchFamily="49" charset="0"/>
              </a:rPr>
              <a:t>WithLifetime</a:t>
            </a:r>
            <a:r>
              <a:rPr lang="en-US" sz="2400" b="1">
                <a:solidFill>
                  <a:schemeClr val="bg1"/>
                </a:solidFill>
                <a:latin typeface="Consolas" panose="020B0609020204030204" pitchFamily="49" charset="0"/>
                <a:cs typeface="Consolas" panose="020B0609020204030204" pitchFamily="49" charset="0"/>
              </a:rPr>
              <a:t>(</a:t>
            </a:r>
            <a:r>
              <a:rPr lang="en-US" sz="2400" b="1" err="1">
                <a:solidFill>
                  <a:schemeClr val="bg1"/>
                </a:solidFill>
                <a:latin typeface="Consolas" panose="020B0609020204030204" pitchFamily="49" charset="0"/>
                <a:cs typeface="Consolas" panose="020B0609020204030204" pitchFamily="49" charset="0"/>
              </a:rPr>
              <a:t>ContainerLifetime.Peristent</a:t>
            </a:r>
            <a:r>
              <a:rPr lang="en-US" sz="2400" b="1">
                <a:solidFill>
                  <a:schemeClr val="bg1"/>
                </a:solidFill>
                <a:latin typeface="Consolas" panose="020B0609020204030204" pitchFamily="49" charset="0"/>
                <a:cs typeface="Consolas" panose="020B0609020204030204" pitchFamily="49" charset="0"/>
              </a:rPr>
              <a:t>);</a:t>
            </a:r>
          </a:p>
          <a:p>
            <a:endParaRPr lang="en-US" sz="2400">
              <a:solidFill>
                <a:schemeClr val="accent3"/>
              </a:solidFill>
              <a:latin typeface="Consolas" panose="020B0609020204030204" pitchFamily="49" charset="0"/>
              <a:cs typeface="Consolas" panose="020B0609020204030204" pitchFamily="49" charset="0"/>
            </a:endParaRPr>
          </a:p>
          <a:p>
            <a:r>
              <a:rPr lang="en-US" sz="2400" err="1">
                <a:solidFill>
                  <a:schemeClr val="accent4"/>
                </a:solidFill>
                <a:latin typeface="Consolas" panose="020B0609020204030204" pitchFamily="49" charset="0"/>
                <a:cs typeface="Consolas" panose="020B0609020204030204" pitchFamily="49" charset="0"/>
              </a:rPr>
              <a:t>builder.AddProject</a:t>
            </a:r>
            <a:r>
              <a:rPr lang="en-US" sz="2400">
                <a:solidFill>
                  <a:schemeClr val="accent4"/>
                </a:solidFill>
                <a:latin typeface="Consolas" panose="020B0609020204030204" pitchFamily="49" charset="0"/>
                <a:cs typeface="Consolas" panose="020B0609020204030204" pitchFamily="49" charset="0"/>
              </a:rPr>
              <a:t>&lt;</a:t>
            </a:r>
            <a:r>
              <a:rPr lang="en-US" sz="2400" err="1">
                <a:solidFill>
                  <a:schemeClr val="accent4"/>
                </a:solidFill>
                <a:latin typeface="Consolas" panose="020B0609020204030204" pitchFamily="49" charset="0"/>
                <a:cs typeface="Consolas" panose="020B0609020204030204" pitchFamily="49" charset="0"/>
              </a:rPr>
              <a:t>MyProject</a:t>
            </a:r>
            <a:r>
              <a:rPr lang="en-US" sz="2400">
                <a:solidFill>
                  <a:schemeClr val="accent4"/>
                </a:solidFill>
                <a:latin typeface="Consolas" panose="020B0609020204030204" pitchFamily="49" charset="0"/>
                <a:cs typeface="Consolas" panose="020B0609020204030204" pitchFamily="49" charset="0"/>
              </a:rPr>
              <a:t>&gt;("</a:t>
            </a:r>
            <a:r>
              <a:rPr lang="en-US" sz="2400" err="1">
                <a:solidFill>
                  <a:schemeClr val="accent4"/>
                </a:solidFill>
                <a:latin typeface="Consolas" panose="020B0609020204030204" pitchFamily="49" charset="0"/>
                <a:cs typeface="Consolas" panose="020B0609020204030204" pitchFamily="49" charset="0"/>
              </a:rPr>
              <a:t>myProject</a:t>
            </a:r>
            <a:r>
              <a:rPr lang="en-US" sz="2400">
                <a:solidFill>
                  <a:schemeClr val="accent4"/>
                </a:solidFill>
                <a:latin typeface="Consolas" panose="020B0609020204030204" pitchFamily="49" charset="0"/>
                <a:cs typeface="Consolas" panose="020B0609020204030204" pitchFamily="49" charset="0"/>
              </a:rPr>
              <a:t>")</a:t>
            </a:r>
          </a:p>
          <a:p>
            <a:pPr lvl="1"/>
            <a:r>
              <a:rPr lang="en-US" sz="2400">
                <a:solidFill>
                  <a:schemeClr val="accent4"/>
                </a:solidFill>
                <a:latin typeface="Consolas" panose="020B0609020204030204" pitchFamily="49" charset="0"/>
                <a:cs typeface="Consolas" panose="020B0609020204030204" pitchFamily="49" charset="0"/>
              </a:rPr>
              <a:t>.</a:t>
            </a:r>
            <a:r>
              <a:rPr lang="en-US" sz="2400" err="1">
                <a:solidFill>
                  <a:schemeClr val="accent4"/>
                </a:solidFill>
                <a:latin typeface="Consolas" panose="020B0609020204030204" pitchFamily="49" charset="0"/>
                <a:cs typeface="Consolas" panose="020B0609020204030204" pitchFamily="49" charset="0"/>
              </a:rPr>
              <a:t>WithReference</a:t>
            </a:r>
            <a:r>
              <a:rPr lang="en-US" sz="2400">
                <a:solidFill>
                  <a:schemeClr val="accent4"/>
                </a:solidFill>
                <a:latin typeface="Consolas" panose="020B0609020204030204" pitchFamily="49" charset="0"/>
                <a:cs typeface="Consolas" panose="020B0609020204030204" pitchFamily="49" charset="0"/>
              </a:rPr>
              <a:t>(</a:t>
            </a:r>
            <a:r>
              <a:rPr lang="en-US" sz="2400" err="1">
                <a:solidFill>
                  <a:schemeClr val="accent4"/>
                </a:solidFill>
                <a:latin typeface="Consolas" panose="020B0609020204030204" pitchFamily="49" charset="0"/>
                <a:cs typeface="Consolas" panose="020B0609020204030204" pitchFamily="49" charset="0"/>
              </a:rPr>
              <a:t>myDB</a:t>
            </a:r>
            <a:r>
              <a:rPr lang="en-US" sz="2400">
                <a:solidFill>
                  <a:schemeClr val="accent4"/>
                </a:solidFill>
                <a:latin typeface="Consolas" panose="020B0609020204030204" pitchFamily="49" charset="0"/>
                <a:cs typeface="Consolas" panose="020B0609020204030204" pitchFamily="49" charset="0"/>
              </a:rPr>
              <a:t>)</a:t>
            </a:r>
          </a:p>
          <a:p>
            <a:pPr lvl="1"/>
            <a:r>
              <a:rPr lang="en-US" sz="2400">
                <a:solidFill>
                  <a:schemeClr val="accent3"/>
                </a:solidFill>
                <a:latin typeface="Consolas" panose="020B0609020204030204" pitchFamily="49" charset="0"/>
                <a:cs typeface="Consolas" panose="020B0609020204030204" pitchFamily="49" charset="0"/>
              </a:rPr>
              <a:t>    </a:t>
            </a:r>
            <a:r>
              <a:rPr lang="en-US" sz="2400" b="1">
                <a:solidFill>
                  <a:schemeClr val="bg1"/>
                </a:solidFill>
                <a:latin typeface="Consolas" panose="020B0609020204030204" pitchFamily="49" charset="0"/>
                <a:cs typeface="Consolas" panose="020B0609020204030204" pitchFamily="49" charset="0"/>
              </a:rPr>
              <a:t>.</a:t>
            </a:r>
            <a:r>
              <a:rPr lang="en-US" sz="2400" b="1" err="1">
                <a:solidFill>
                  <a:schemeClr val="bg1"/>
                </a:solidFill>
                <a:latin typeface="Consolas" panose="020B0609020204030204" pitchFamily="49" charset="0"/>
                <a:cs typeface="Consolas" panose="020B0609020204030204" pitchFamily="49" charset="0"/>
              </a:rPr>
              <a:t>WaitFor</a:t>
            </a:r>
            <a:r>
              <a:rPr lang="en-US" sz="2400" b="1">
                <a:solidFill>
                  <a:schemeClr val="bg1"/>
                </a:solidFill>
                <a:latin typeface="Consolas" panose="020B0609020204030204" pitchFamily="49" charset="0"/>
                <a:cs typeface="Consolas" panose="020B0609020204030204" pitchFamily="49" charset="0"/>
              </a:rPr>
              <a:t>(</a:t>
            </a:r>
            <a:r>
              <a:rPr lang="en-US" sz="2400" b="1" err="1">
                <a:solidFill>
                  <a:schemeClr val="bg1"/>
                </a:solidFill>
                <a:latin typeface="Consolas" panose="020B0609020204030204" pitchFamily="49" charset="0"/>
                <a:cs typeface="Consolas" panose="020B0609020204030204" pitchFamily="49" charset="0"/>
              </a:rPr>
              <a:t>myDB</a:t>
            </a:r>
            <a:r>
              <a:rPr lang="en-US" sz="2400" b="1">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8169022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3F0BF-2874-074E-554F-6D005AB6B0A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9510060-3DC1-66C7-688B-6FB6D35B5F82}"/>
              </a:ext>
            </a:extLst>
          </p:cNvPr>
          <p:cNvSpPr txBox="1"/>
          <p:nvPr/>
        </p:nvSpPr>
        <p:spPr>
          <a:xfrm>
            <a:off x="1713480" y="2787168"/>
            <a:ext cx="5766312" cy="1283663"/>
          </a:xfrm>
          <a:prstGeom prst="roundRect">
            <a:avLst>
              <a:gd name="adj" fmla="val 50000"/>
            </a:avLst>
          </a:prstGeom>
          <a:no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Developer Dashboard</a:t>
            </a:r>
          </a:p>
        </p:txBody>
      </p:sp>
      <p:sp>
        <p:nvSpPr>
          <p:cNvPr id="6" name="TextBox 5">
            <a:extLst>
              <a:ext uri="{FF2B5EF4-FFF2-40B4-BE49-F238E27FC236}">
                <a16:creationId xmlns:a16="http://schemas.microsoft.com/office/drawing/2014/main" id="{BEB2F301-4258-35AB-7312-970E431FF383}"/>
              </a:ext>
            </a:extLst>
          </p:cNvPr>
          <p:cNvSpPr txBox="1"/>
          <p:nvPr/>
        </p:nvSpPr>
        <p:spPr>
          <a:xfrm>
            <a:off x="1713480" y="2787168"/>
            <a:ext cx="5766312" cy="1283663"/>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Developer Dashboard</a:t>
            </a:r>
          </a:p>
        </p:txBody>
      </p:sp>
      <p:sp>
        <p:nvSpPr>
          <p:cNvPr id="4" name="Graphic 42" descr="Gradient icon of a dashboard">
            <a:extLst>
              <a:ext uri="{FF2B5EF4-FFF2-40B4-BE49-F238E27FC236}">
                <a16:creationId xmlns:a16="http://schemas.microsoft.com/office/drawing/2014/main" id="{E94AA145-B5BA-AA92-7069-52EB2D4387E9}"/>
              </a:ext>
            </a:extLst>
          </p:cNvPr>
          <p:cNvSpPr>
            <a:spLocks noChangeAspect="1"/>
          </p:cNvSpPr>
          <p:nvPr/>
        </p:nvSpPr>
        <p:spPr>
          <a:xfrm>
            <a:off x="2115860" y="3065760"/>
            <a:ext cx="749372" cy="710348"/>
          </a:xfrm>
          <a:custGeom>
            <a:avLst/>
            <a:gdLst>
              <a:gd name="connsiteX0" fmla="*/ 73113 w 404931"/>
              <a:gd name="connsiteY0" fmla="*/ 0 h 404931"/>
              <a:gd name="connsiteX1" fmla="*/ 0 w 404931"/>
              <a:gd name="connsiteY1" fmla="*/ 73113 h 404931"/>
              <a:gd name="connsiteX2" fmla="*/ 0 w 404931"/>
              <a:gd name="connsiteY2" fmla="*/ 331818 h 404931"/>
              <a:gd name="connsiteX3" fmla="*/ 73113 w 404931"/>
              <a:gd name="connsiteY3" fmla="*/ 404931 h 404931"/>
              <a:gd name="connsiteX4" fmla="*/ 331818 w 404931"/>
              <a:gd name="connsiteY4" fmla="*/ 404931 h 404931"/>
              <a:gd name="connsiteX5" fmla="*/ 404931 w 404931"/>
              <a:gd name="connsiteY5" fmla="*/ 331818 h 404931"/>
              <a:gd name="connsiteX6" fmla="*/ 404931 w 404931"/>
              <a:gd name="connsiteY6" fmla="*/ 73113 h 404931"/>
              <a:gd name="connsiteX7" fmla="*/ 331818 w 404931"/>
              <a:gd name="connsiteY7" fmla="*/ 0 h 404931"/>
              <a:gd name="connsiteX8" fmla="*/ 73113 w 404931"/>
              <a:gd name="connsiteY8" fmla="*/ 0 h 404931"/>
              <a:gd name="connsiteX9" fmla="*/ 33744 w 404931"/>
              <a:gd name="connsiteY9" fmla="*/ 112481 h 404931"/>
              <a:gd name="connsiteX10" fmla="*/ 371187 w 404931"/>
              <a:gd name="connsiteY10" fmla="*/ 112481 h 404931"/>
              <a:gd name="connsiteX11" fmla="*/ 371187 w 404931"/>
              <a:gd name="connsiteY11" fmla="*/ 331818 h 404931"/>
              <a:gd name="connsiteX12" fmla="*/ 331818 w 404931"/>
              <a:gd name="connsiteY12" fmla="*/ 371187 h 404931"/>
              <a:gd name="connsiteX13" fmla="*/ 73113 w 404931"/>
              <a:gd name="connsiteY13" fmla="*/ 371187 h 404931"/>
              <a:gd name="connsiteX14" fmla="*/ 33744 w 404931"/>
              <a:gd name="connsiteY14" fmla="*/ 331818 h 404931"/>
              <a:gd name="connsiteX15" fmla="*/ 33744 w 404931"/>
              <a:gd name="connsiteY15" fmla="*/ 112481 h 404931"/>
              <a:gd name="connsiteX16" fmla="*/ 67489 w 404931"/>
              <a:gd name="connsiteY16" fmla="*/ 165347 h 404931"/>
              <a:gd name="connsiteX17" fmla="*/ 86610 w 404931"/>
              <a:gd name="connsiteY17" fmla="*/ 146225 h 404931"/>
              <a:gd name="connsiteX18" fmla="*/ 160848 w 404931"/>
              <a:gd name="connsiteY18" fmla="*/ 146225 h 404931"/>
              <a:gd name="connsiteX19" fmla="*/ 179969 w 404931"/>
              <a:gd name="connsiteY19" fmla="*/ 165347 h 404931"/>
              <a:gd name="connsiteX20" fmla="*/ 179969 w 404931"/>
              <a:gd name="connsiteY20" fmla="*/ 318321 h 404931"/>
              <a:gd name="connsiteX21" fmla="*/ 160848 w 404931"/>
              <a:gd name="connsiteY21" fmla="*/ 337443 h 404931"/>
              <a:gd name="connsiteX22" fmla="*/ 86610 w 404931"/>
              <a:gd name="connsiteY22" fmla="*/ 337443 h 404931"/>
              <a:gd name="connsiteX23" fmla="*/ 67489 w 404931"/>
              <a:gd name="connsiteY23" fmla="*/ 318321 h 404931"/>
              <a:gd name="connsiteX24" fmla="*/ 67489 w 404931"/>
              <a:gd name="connsiteY24" fmla="*/ 165347 h 404931"/>
              <a:gd name="connsiteX25" fmla="*/ 101233 w 404931"/>
              <a:gd name="connsiteY25" fmla="*/ 179969 h 404931"/>
              <a:gd name="connsiteX26" fmla="*/ 101233 w 404931"/>
              <a:gd name="connsiteY26" fmla="*/ 303698 h 404931"/>
              <a:gd name="connsiteX27" fmla="*/ 146225 w 404931"/>
              <a:gd name="connsiteY27" fmla="*/ 303698 h 404931"/>
              <a:gd name="connsiteX28" fmla="*/ 146225 w 404931"/>
              <a:gd name="connsiteY28" fmla="*/ 179969 h 404931"/>
              <a:gd name="connsiteX29" fmla="*/ 101233 w 404931"/>
              <a:gd name="connsiteY29" fmla="*/ 179969 h 404931"/>
              <a:gd name="connsiteX30" fmla="*/ 219338 w 404931"/>
              <a:gd name="connsiteY30" fmla="*/ 146225 h 404931"/>
              <a:gd name="connsiteX31" fmla="*/ 320570 w 404931"/>
              <a:gd name="connsiteY31" fmla="*/ 146225 h 404931"/>
              <a:gd name="connsiteX32" fmla="*/ 337443 w 404931"/>
              <a:gd name="connsiteY32" fmla="*/ 163097 h 404931"/>
              <a:gd name="connsiteX33" fmla="*/ 320570 w 404931"/>
              <a:gd name="connsiteY33" fmla="*/ 179969 h 404931"/>
              <a:gd name="connsiteX34" fmla="*/ 219338 w 404931"/>
              <a:gd name="connsiteY34" fmla="*/ 179969 h 404931"/>
              <a:gd name="connsiteX35" fmla="*/ 202466 w 404931"/>
              <a:gd name="connsiteY35" fmla="*/ 163097 h 404931"/>
              <a:gd name="connsiteX36" fmla="*/ 219338 w 404931"/>
              <a:gd name="connsiteY36" fmla="*/ 146225 h 404931"/>
              <a:gd name="connsiteX37" fmla="*/ 202466 w 404931"/>
              <a:gd name="connsiteY37" fmla="*/ 230586 h 404931"/>
              <a:gd name="connsiteX38" fmla="*/ 219338 w 404931"/>
              <a:gd name="connsiteY38" fmla="*/ 213714 h 404931"/>
              <a:gd name="connsiteX39" fmla="*/ 298074 w 404931"/>
              <a:gd name="connsiteY39" fmla="*/ 213714 h 404931"/>
              <a:gd name="connsiteX40" fmla="*/ 314946 w 404931"/>
              <a:gd name="connsiteY40" fmla="*/ 230586 h 404931"/>
              <a:gd name="connsiteX41" fmla="*/ 298074 w 404931"/>
              <a:gd name="connsiteY41" fmla="*/ 247458 h 404931"/>
              <a:gd name="connsiteX42" fmla="*/ 219338 w 404931"/>
              <a:gd name="connsiteY42" fmla="*/ 247458 h 404931"/>
              <a:gd name="connsiteX43" fmla="*/ 202466 w 404931"/>
              <a:gd name="connsiteY43" fmla="*/ 230586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4931" h="404931">
                <a:moveTo>
                  <a:pt x="73113" y="0"/>
                </a:moveTo>
                <a:cubicBezTo>
                  <a:pt x="32733" y="0"/>
                  <a:pt x="0" y="32733"/>
                  <a:pt x="0" y="73113"/>
                </a:cubicBezTo>
                <a:lnTo>
                  <a:pt x="0" y="331818"/>
                </a:lnTo>
                <a:cubicBezTo>
                  <a:pt x="0" y="372197"/>
                  <a:pt x="32733" y="404931"/>
                  <a:pt x="73113" y="404931"/>
                </a:cubicBezTo>
                <a:lnTo>
                  <a:pt x="331818" y="404931"/>
                </a:lnTo>
                <a:cubicBezTo>
                  <a:pt x="372197" y="404931"/>
                  <a:pt x="404931" y="372197"/>
                  <a:pt x="404931" y="331818"/>
                </a:cubicBezTo>
                <a:lnTo>
                  <a:pt x="404931" y="73113"/>
                </a:lnTo>
                <a:cubicBezTo>
                  <a:pt x="404931" y="32733"/>
                  <a:pt x="372197" y="0"/>
                  <a:pt x="331818" y="0"/>
                </a:cubicBezTo>
                <a:lnTo>
                  <a:pt x="73113" y="0"/>
                </a:lnTo>
                <a:close/>
                <a:moveTo>
                  <a:pt x="33744" y="112481"/>
                </a:moveTo>
                <a:lnTo>
                  <a:pt x="371187" y="112481"/>
                </a:lnTo>
                <a:lnTo>
                  <a:pt x="371187" y="331818"/>
                </a:lnTo>
                <a:cubicBezTo>
                  <a:pt x="371187" y="353561"/>
                  <a:pt x="353561" y="371187"/>
                  <a:pt x="331818" y="371187"/>
                </a:cubicBezTo>
                <a:lnTo>
                  <a:pt x="73113" y="371187"/>
                </a:lnTo>
                <a:cubicBezTo>
                  <a:pt x="51370" y="371187"/>
                  <a:pt x="33744" y="353561"/>
                  <a:pt x="33744" y="331818"/>
                </a:cubicBezTo>
                <a:lnTo>
                  <a:pt x="33744" y="112481"/>
                </a:lnTo>
                <a:close/>
                <a:moveTo>
                  <a:pt x="67489" y="165347"/>
                </a:moveTo>
                <a:cubicBezTo>
                  <a:pt x="67489" y="154786"/>
                  <a:pt x="76050" y="146225"/>
                  <a:pt x="86610" y="146225"/>
                </a:cubicBezTo>
                <a:lnTo>
                  <a:pt x="160848" y="146225"/>
                </a:lnTo>
                <a:cubicBezTo>
                  <a:pt x="171407" y="146225"/>
                  <a:pt x="179969" y="154786"/>
                  <a:pt x="179969" y="165347"/>
                </a:cubicBezTo>
                <a:lnTo>
                  <a:pt x="179969" y="318321"/>
                </a:lnTo>
                <a:cubicBezTo>
                  <a:pt x="179969" y="328880"/>
                  <a:pt x="171407" y="337443"/>
                  <a:pt x="160848" y="337443"/>
                </a:cubicBezTo>
                <a:lnTo>
                  <a:pt x="86610" y="337443"/>
                </a:lnTo>
                <a:cubicBezTo>
                  <a:pt x="76050" y="337443"/>
                  <a:pt x="67489" y="328880"/>
                  <a:pt x="67489" y="318321"/>
                </a:cubicBezTo>
                <a:lnTo>
                  <a:pt x="67489" y="165347"/>
                </a:lnTo>
                <a:close/>
                <a:moveTo>
                  <a:pt x="101233" y="179969"/>
                </a:moveTo>
                <a:lnTo>
                  <a:pt x="101233" y="303698"/>
                </a:lnTo>
                <a:lnTo>
                  <a:pt x="146225" y="303698"/>
                </a:lnTo>
                <a:lnTo>
                  <a:pt x="146225" y="179969"/>
                </a:lnTo>
                <a:lnTo>
                  <a:pt x="101233" y="179969"/>
                </a:lnTo>
                <a:close/>
                <a:moveTo>
                  <a:pt x="219338" y="146225"/>
                </a:moveTo>
                <a:lnTo>
                  <a:pt x="320570" y="146225"/>
                </a:lnTo>
                <a:cubicBezTo>
                  <a:pt x="329888" y="146225"/>
                  <a:pt x="337443" y="153779"/>
                  <a:pt x="337443" y="163097"/>
                </a:cubicBezTo>
                <a:cubicBezTo>
                  <a:pt x="337443" y="172415"/>
                  <a:pt x="329888" y="179969"/>
                  <a:pt x="320570" y="179969"/>
                </a:cubicBezTo>
                <a:lnTo>
                  <a:pt x="219338" y="179969"/>
                </a:lnTo>
                <a:cubicBezTo>
                  <a:pt x="210020" y="179969"/>
                  <a:pt x="202466" y="172415"/>
                  <a:pt x="202466" y="163097"/>
                </a:cubicBezTo>
                <a:cubicBezTo>
                  <a:pt x="202466" y="153779"/>
                  <a:pt x="210020" y="146225"/>
                  <a:pt x="219338" y="146225"/>
                </a:cubicBezTo>
                <a:close/>
                <a:moveTo>
                  <a:pt x="202466" y="230586"/>
                </a:moveTo>
                <a:cubicBezTo>
                  <a:pt x="202466" y="221268"/>
                  <a:pt x="210020" y="213714"/>
                  <a:pt x="219338" y="213714"/>
                </a:cubicBezTo>
                <a:lnTo>
                  <a:pt x="298074" y="213714"/>
                </a:lnTo>
                <a:cubicBezTo>
                  <a:pt x="307392" y="213714"/>
                  <a:pt x="314946" y="221268"/>
                  <a:pt x="314946" y="230586"/>
                </a:cubicBezTo>
                <a:cubicBezTo>
                  <a:pt x="314946" y="239904"/>
                  <a:pt x="307392" y="247458"/>
                  <a:pt x="298074" y="247458"/>
                </a:cubicBezTo>
                <a:lnTo>
                  <a:pt x="219338" y="247458"/>
                </a:lnTo>
                <a:cubicBezTo>
                  <a:pt x="210020" y="247458"/>
                  <a:pt x="202466" y="239904"/>
                  <a:pt x="202466" y="230586"/>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 name="Graphic 249">
            <a:extLst>
              <a:ext uri="{FF2B5EF4-FFF2-40B4-BE49-F238E27FC236}">
                <a16:creationId xmlns:a16="http://schemas.microsoft.com/office/drawing/2014/main" id="{EBC6F96D-7BCC-5D83-869C-43E6FB0D7605}"/>
              </a:ext>
            </a:extLst>
          </p:cNvPr>
          <p:cNvSpPr/>
          <p:nvPr/>
        </p:nvSpPr>
        <p:spPr>
          <a:xfrm>
            <a:off x="5077890" y="4675104"/>
            <a:ext cx="629615" cy="726479"/>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no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229668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EF4B-AF35-91BC-896D-223D79327ACE}"/>
              </a:ext>
            </a:extLst>
          </p:cNvPr>
          <p:cNvSpPr>
            <a:spLocks noGrp="1"/>
          </p:cNvSpPr>
          <p:nvPr>
            <p:ph type="title"/>
          </p:nvPr>
        </p:nvSpPr>
        <p:spPr/>
        <p:txBody>
          <a:bodyPr/>
          <a:lstStyle/>
          <a:p>
            <a:r>
              <a:rPr lang="en-US"/>
              <a:t>Stop and Restart</a:t>
            </a:r>
          </a:p>
        </p:txBody>
      </p:sp>
      <p:pic>
        <p:nvPicPr>
          <p:cNvPr id="4" name="stopstart">
            <a:hlinkClick r:id="" action="ppaction://media"/>
            <a:extLst>
              <a:ext uri="{FF2B5EF4-FFF2-40B4-BE49-F238E27FC236}">
                <a16:creationId xmlns:a16="http://schemas.microsoft.com/office/drawing/2014/main" id="{DA5AB370-4241-ABE8-F998-9B752FF097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6475" y="1086669"/>
            <a:ext cx="10179050" cy="5349303"/>
          </a:xfrm>
          <a:prstGeom prst="rect">
            <a:avLst/>
          </a:prstGeom>
        </p:spPr>
      </p:pic>
    </p:spTree>
    <p:extLst>
      <p:ext uri="{BB962C8B-B14F-4D97-AF65-F5344CB8AC3E}">
        <p14:creationId xmlns:p14="http://schemas.microsoft.com/office/powerpoint/2010/main" val="1775634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588B9-D946-90FA-29CE-52FD96F2ED23}"/>
              </a:ext>
            </a:extLst>
          </p:cNvPr>
          <p:cNvSpPr>
            <a:spLocks noGrp="1"/>
          </p:cNvSpPr>
          <p:nvPr>
            <p:ph type="title"/>
          </p:nvPr>
        </p:nvSpPr>
        <p:spPr/>
        <p:txBody>
          <a:bodyPr/>
          <a:lstStyle/>
          <a:p>
            <a:r>
              <a:rPr lang="en-US"/>
              <a:t>Demo: Custom Commands</a:t>
            </a:r>
          </a:p>
        </p:txBody>
      </p:sp>
    </p:spTree>
    <p:extLst>
      <p:ext uri="{BB962C8B-B14F-4D97-AF65-F5344CB8AC3E}">
        <p14:creationId xmlns:p14="http://schemas.microsoft.com/office/powerpoint/2010/main" val="1934960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857D6CC-9975-053F-4865-1F0248A11E77}"/>
              </a:ext>
            </a:extLst>
          </p:cNvPr>
          <p:cNvSpPr>
            <a:spLocks noGrp="1"/>
          </p:cNvSpPr>
          <p:nvPr>
            <p:ph type="body" sz="quarter" idx="11"/>
          </p:nvPr>
        </p:nvSpPr>
        <p:spPr>
          <a:xfrm>
            <a:off x="582613" y="3182779"/>
            <a:ext cx="3613209" cy="615553"/>
          </a:xfrm>
        </p:spPr>
        <p:txBody>
          <a:bodyPr/>
          <a:lstStyle/>
          <a:p>
            <a:pPr algn="ctr"/>
            <a:r>
              <a:rPr lang="en-US" sz="4000">
                <a:solidFill>
                  <a:schemeClr val="accent2"/>
                </a:solidFill>
              </a:rPr>
              <a:t>Agenda</a:t>
            </a:r>
            <a:endParaRPr lang="en-US" sz="3600">
              <a:solidFill>
                <a:schemeClr val="accent2"/>
              </a:solidFill>
            </a:endParaRPr>
          </a:p>
        </p:txBody>
      </p:sp>
      <p:sp>
        <p:nvSpPr>
          <p:cNvPr id="35" name="Text Placeholder 34">
            <a:extLst>
              <a:ext uri="{FF2B5EF4-FFF2-40B4-BE49-F238E27FC236}">
                <a16:creationId xmlns:a16="http://schemas.microsoft.com/office/drawing/2014/main" id="{BAA24A73-47AF-075F-FC84-C29CBD5D8688}"/>
              </a:ext>
            </a:extLst>
          </p:cNvPr>
          <p:cNvSpPr>
            <a:spLocks noGrp="1"/>
          </p:cNvSpPr>
          <p:nvPr>
            <p:ph type="body" sz="quarter" idx="36"/>
          </p:nvPr>
        </p:nvSpPr>
        <p:spPr>
          <a:xfrm>
            <a:off x="5172577" y="1413038"/>
            <a:ext cx="5173276" cy="276999"/>
          </a:xfrm>
        </p:spPr>
        <p:txBody>
          <a:bodyPr/>
          <a:lstStyle/>
          <a:p>
            <a:r>
              <a:rPr lang="en-US" b="1"/>
              <a:t>Intro – what is Aspire? </a:t>
            </a:r>
          </a:p>
        </p:txBody>
      </p:sp>
      <p:sp>
        <p:nvSpPr>
          <p:cNvPr id="36" name="Text Placeholder 35">
            <a:extLst>
              <a:ext uri="{FF2B5EF4-FFF2-40B4-BE49-F238E27FC236}">
                <a16:creationId xmlns:a16="http://schemas.microsoft.com/office/drawing/2014/main" id="{5F431764-DDE2-38F6-B4F4-7C878AAE5AE7}"/>
              </a:ext>
            </a:extLst>
          </p:cNvPr>
          <p:cNvSpPr>
            <a:spLocks noGrp="1"/>
          </p:cNvSpPr>
          <p:nvPr>
            <p:ph type="body" sz="quarter" idx="47"/>
          </p:nvPr>
        </p:nvSpPr>
        <p:spPr>
          <a:xfrm>
            <a:off x="5172576" y="2179438"/>
            <a:ext cx="7871912" cy="1138773"/>
          </a:xfrm>
        </p:spPr>
        <p:txBody>
          <a:bodyPr/>
          <a:lstStyle/>
          <a:p>
            <a:r>
              <a:rPr lang="en-US" b="1"/>
              <a:t>Inner loop</a:t>
            </a:r>
          </a:p>
          <a:p>
            <a:pPr marL="285750" indent="-285750">
              <a:buFont typeface="Arial" panose="020B0604020202020204" pitchFamily="34" charset="0"/>
              <a:buChar char="•"/>
            </a:pPr>
            <a:r>
              <a:rPr lang="en-US" b="1"/>
              <a:t>Wait for, health checks, </a:t>
            </a:r>
            <a:r>
              <a:rPr lang="en-US" b="1" err="1"/>
              <a:t>Dockerfile</a:t>
            </a:r>
            <a:r>
              <a:rPr lang="en-US" b="1"/>
              <a:t>, python, docker compose</a:t>
            </a:r>
          </a:p>
          <a:p>
            <a:pPr marL="285750" indent="-285750">
              <a:buFont typeface="Arial" panose="020B0604020202020204" pitchFamily="34" charset="0"/>
              <a:buChar char="•"/>
            </a:pPr>
            <a:r>
              <a:rPr lang="en-US" b="1"/>
              <a:t> </a:t>
            </a:r>
          </a:p>
        </p:txBody>
      </p:sp>
      <p:sp>
        <p:nvSpPr>
          <p:cNvPr id="37" name="Text Placeholder 36">
            <a:extLst>
              <a:ext uri="{FF2B5EF4-FFF2-40B4-BE49-F238E27FC236}">
                <a16:creationId xmlns:a16="http://schemas.microsoft.com/office/drawing/2014/main" id="{2620EBAC-EB17-B79B-729E-BFB7E5165AE8}"/>
              </a:ext>
            </a:extLst>
          </p:cNvPr>
          <p:cNvSpPr>
            <a:spLocks noGrp="1"/>
          </p:cNvSpPr>
          <p:nvPr>
            <p:ph type="body" sz="quarter" idx="49"/>
          </p:nvPr>
        </p:nvSpPr>
        <p:spPr>
          <a:xfrm>
            <a:off x="5172577" y="2945838"/>
            <a:ext cx="5173276" cy="707886"/>
          </a:xfrm>
        </p:spPr>
        <p:txBody>
          <a:bodyPr/>
          <a:lstStyle/>
          <a:p>
            <a:r>
              <a:rPr lang="en-US" b="1"/>
              <a:t>Dev Dashboard</a:t>
            </a:r>
          </a:p>
          <a:p>
            <a:pPr marL="285750" indent="-285750">
              <a:buFont typeface="Arial" panose="020B0604020202020204" pitchFamily="34" charset="0"/>
              <a:buChar char="•"/>
            </a:pPr>
            <a:r>
              <a:rPr lang="en-US" b="1"/>
              <a:t>Stop/restart, custom commands</a:t>
            </a:r>
          </a:p>
        </p:txBody>
      </p:sp>
      <p:sp>
        <p:nvSpPr>
          <p:cNvPr id="38" name="Text Placeholder 37">
            <a:extLst>
              <a:ext uri="{FF2B5EF4-FFF2-40B4-BE49-F238E27FC236}">
                <a16:creationId xmlns:a16="http://schemas.microsoft.com/office/drawing/2014/main" id="{5B6282BC-C5F3-C85A-FEA2-55E7C0957785}"/>
              </a:ext>
            </a:extLst>
          </p:cNvPr>
          <p:cNvSpPr>
            <a:spLocks noGrp="1"/>
          </p:cNvSpPr>
          <p:nvPr>
            <p:ph type="body" sz="quarter" idx="51"/>
          </p:nvPr>
        </p:nvSpPr>
        <p:spPr>
          <a:xfrm>
            <a:off x="5172577" y="3712238"/>
            <a:ext cx="5173276" cy="707886"/>
          </a:xfrm>
        </p:spPr>
        <p:txBody>
          <a:bodyPr/>
          <a:lstStyle/>
          <a:p>
            <a:r>
              <a:rPr lang="en-US" b="1"/>
              <a:t>Integrations</a:t>
            </a:r>
          </a:p>
          <a:p>
            <a:pPr marL="285750" indent="-285750">
              <a:buFont typeface="Arial" panose="020B0604020202020204" pitchFamily="34" charset="0"/>
              <a:buChar char="•"/>
            </a:pPr>
            <a:r>
              <a:rPr lang="en-US" b="1" err="1"/>
              <a:t>CommunityToolkit</a:t>
            </a:r>
            <a:r>
              <a:rPr lang="en-US" b="1"/>
              <a:t>, Azure Functions, AWS</a:t>
            </a:r>
          </a:p>
        </p:txBody>
      </p:sp>
      <p:sp>
        <p:nvSpPr>
          <p:cNvPr id="39" name="Text Placeholder 38">
            <a:extLst>
              <a:ext uri="{FF2B5EF4-FFF2-40B4-BE49-F238E27FC236}">
                <a16:creationId xmlns:a16="http://schemas.microsoft.com/office/drawing/2014/main" id="{7EEC9249-8A66-2A6E-0C9E-92F33E1BAC91}"/>
              </a:ext>
            </a:extLst>
          </p:cNvPr>
          <p:cNvSpPr>
            <a:spLocks noGrp="1"/>
          </p:cNvSpPr>
          <p:nvPr>
            <p:ph type="body" sz="quarter" idx="52"/>
          </p:nvPr>
        </p:nvSpPr>
        <p:spPr>
          <a:xfrm>
            <a:off x="5172577" y="4478638"/>
            <a:ext cx="5173276" cy="707886"/>
          </a:xfrm>
        </p:spPr>
        <p:txBody>
          <a:bodyPr/>
          <a:lstStyle/>
          <a:p>
            <a:r>
              <a:rPr lang="en-US" b="1"/>
              <a:t>Deployment</a:t>
            </a:r>
          </a:p>
          <a:p>
            <a:pPr marL="285750" indent="-285750">
              <a:buFont typeface="Arial" panose="020B0604020202020204" pitchFamily="34" charset="0"/>
              <a:buChar char="•"/>
            </a:pPr>
            <a:r>
              <a:rPr lang="en-US" b="1"/>
              <a:t>CDK constructs, whatever</a:t>
            </a:r>
          </a:p>
        </p:txBody>
      </p:sp>
      <p:sp>
        <p:nvSpPr>
          <p:cNvPr id="40" name="Text Placeholder 39">
            <a:extLst>
              <a:ext uri="{FF2B5EF4-FFF2-40B4-BE49-F238E27FC236}">
                <a16:creationId xmlns:a16="http://schemas.microsoft.com/office/drawing/2014/main" id="{48FB4C79-885B-9D6D-9D77-690AA461CD09}"/>
              </a:ext>
            </a:extLst>
          </p:cNvPr>
          <p:cNvSpPr>
            <a:spLocks noGrp="1"/>
          </p:cNvSpPr>
          <p:nvPr>
            <p:ph type="body" sz="quarter" idx="55"/>
          </p:nvPr>
        </p:nvSpPr>
        <p:spPr>
          <a:xfrm>
            <a:off x="5172577" y="5245040"/>
            <a:ext cx="5173276" cy="276999"/>
          </a:xfrm>
        </p:spPr>
        <p:txBody>
          <a:bodyPr/>
          <a:lstStyle/>
          <a:p>
            <a:r>
              <a:rPr lang="en-US" b="1"/>
              <a:t>More?</a:t>
            </a:r>
          </a:p>
        </p:txBody>
      </p:sp>
    </p:spTree>
    <p:extLst>
      <p:ext uri="{BB962C8B-B14F-4D97-AF65-F5344CB8AC3E}">
        <p14:creationId xmlns:p14="http://schemas.microsoft.com/office/powerpoint/2010/main" val="25715167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DC4C46-E228-DC4D-F9F0-8E5821111C42}"/>
              </a:ext>
            </a:extLst>
          </p:cNvPr>
          <p:cNvSpPr>
            <a:spLocks noGrp="1"/>
          </p:cNvSpPr>
          <p:nvPr>
            <p:ph type="title"/>
          </p:nvPr>
        </p:nvSpPr>
        <p:spPr>
          <a:xfrm>
            <a:off x="4290154" y="2056480"/>
            <a:ext cx="5741742" cy="1231106"/>
          </a:xfrm>
        </p:spPr>
        <p:txBody>
          <a:bodyPr/>
          <a:lstStyle/>
          <a:p>
            <a:r>
              <a:rPr lang="en-US"/>
              <a:t>Aspire Samples Repo</a:t>
            </a:r>
          </a:p>
        </p:txBody>
      </p:sp>
      <p:sp>
        <p:nvSpPr>
          <p:cNvPr id="3" name="Text Placeholder 2">
            <a:extLst>
              <a:ext uri="{FF2B5EF4-FFF2-40B4-BE49-F238E27FC236}">
                <a16:creationId xmlns:a16="http://schemas.microsoft.com/office/drawing/2014/main" id="{1E7974F3-4076-3BAA-E85B-24D92DFDE381}"/>
              </a:ext>
            </a:extLst>
          </p:cNvPr>
          <p:cNvSpPr>
            <a:spLocks noGrp="1"/>
          </p:cNvSpPr>
          <p:nvPr>
            <p:ph type="body" sz="quarter" idx="10"/>
          </p:nvPr>
        </p:nvSpPr>
        <p:spPr>
          <a:xfrm>
            <a:off x="4290154" y="2918254"/>
            <a:ext cx="5741742" cy="369332"/>
          </a:xfrm>
        </p:spPr>
        <p:txBody>
          <a:bodyPr/>
          <a:lstStyle/>
          <a:p>
            <a:r>
              <a:rPr lang="en-US" sz="2400" err="1">
                <a:solidFill>
                  <a:schemeClr val="accent2"/>
                </a:solidFill>
              </a:rPr>
              <a:t>github.com</a:t>
            </a:r>
            <a:r>
              <a:rPr lang="en-US" sz="2400">
                <a:solidFill>
                  <a:schemeClr val="accent2"/>
                </a:solidFill>
              </a:rPr>
              <a:t>/dotnet/aspire-samples</a:t>
            </a:r>
          </a:p>
        </p:txBody>
      </p:sp>
    </p:spTree>
    <p:extLst>
      <p:ext uri="{BB962C8B-B14F-4D97-AF65-F5344CB8AC3E}">
        <p14:creationId xmlns:p14="http://schemas.microsoft.com/office/powerpoint/2010/main" val="39379577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5B24B-BF06-8075-F167-155AB63B8BBC}"/>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445FE33-5235-71D0-D1EA-572FBF1DA532}"/>
              </a:ext>
              <a:ext uri="{C183D7F6-B498-43B3-948B-1728B52AA6E4}">
                <adec:decorative xmlns:adec="http://schemas.microsoft.com/office/drawing/2017/decorative" val="1"/>
              </a:ext>
            </a:extLst>
          </p:cNvPr>
          <p:cNvSpPr/>
          <p:nvPr/>
        </p:nvSpPr>
        <p:spPr>
          <a:xfrm>
            <a:off x="516781" y="1944798"/>
            <a:ext cx="11064905" cy="4708981"/>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4E62C291-7032-5ACC-71F3-15104795061A}"/>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App Host</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5B068E82-AD70-1D8E-1531-677C1C3A8860}"/>
              </a:ext>
            </a:extLst>
          </p:cNvPr>
          <p:cNvSpPr txBox="1"/>
          <p:nvPr/>
        </p:nvSpPr>
        <p:spPr>
          <a:xfrm>
            <a:off x="981320" y="2335392"/>
            <a:ext cx="1106490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a:latin typeface="Cascadia Code" panose="020B0609020000020004" pitchFamily="49" charset="0"/>
                <a:cs typeface="Cascadia Code" panose="020B0609020000020004" pitchFamily="49" charset="0"/>
              </a:rPr>
              <a:t>var stage = </a:t>
            </a:r>
            <a:r>
              <a:rPr lang="en-US" sz="1800" err="1">
                <a:latin typeface="Cascadia Code" panose="020B0609020000020004" pitchFamily="49" charset="0"/>
                <a:cs typeface="Cascadia Code" panose="020B0609020000020004" pitchFamily="49" charset="0"/>
              </a:rPr>
              <a:t>builder.ExecutionContext.IsRunMode</a:t>
            </a:r>
            <a:r>
              <a:rPr lang="en-US" sz="1800">
                <a:latin typeface="Cascadia Code" panose="020B0609020000020004" pitchFamily="49" charset="0"/>
                <a:cs typeface="Cascadia Code" panose="020B0609020000020004" pitchFamily="49" charset="0"/>
              </a:rPr>
              <a:t> ? "base" : /* default stage */ null;</a:t>
            </a:r>
          </a:p>
          <a:p>
            <a:pPr algn="l"/>
            <a:r>
              <a:rPr lang="en-US" sz="1800">
                <a:latin typeface="Cascadia Code" panose="020B0609020000020004" pitchFamily="49" charset="0"/>
                <a:cs typeface="Cascadia Code" panose="020B0609020000020004" pitchFamily="49" charset="0"/>
              </a:rPr>
              <a:t>var </a:t>
            </a:r>
            <a:r>
              <a:rPr lang="en-US" sz="1800" err="1">
                <a:latin typeface="Cascadia Code" panose="020B0609020000020004" pitchFamily="49" charset="0"/>
                <a:cs typeface="Cascadia Code" panose="020B0609020000020004" pitchFamily="49" charset="0"/>
              </a:rPr>
              <a:t>pythonInference</a:t>
            </a:r>
            <a:r>
              <a:rPr lang="en-US" sz="1800">
                <a:latin typeface="Cascadia Code" panose="020B0609020000020004" pitchFamily="49" charset="0"/>
                <a:cs typeface="Cascadia Code" panose="020B0609020000020004" pitchFamily="49" charset="0"/>
              </a:rPr>
              <a:t> = </a:t>
            </a:r>
            <a:r>
              <a:rPr lang="en-US" sz="1800" err="1">
                <a:latin typeface="Cascadia Code" panose="020B0609020000020004" pitchFamily="49" charset="0"/>
                <a:cs typeface="Cascadia Code" panose="020B0609020000020004" pitchFamily="49" charset="0"/>
              </a:rPr>
              <a:t>builder.</a:t>
            </a:r>
            <a:r>
              <a:rPr lang="en-US" sz="1800" err="1">
                <a:solidFill>
                  <a:schemeClr val="accent5"/>
                </a:solidFill>
                <a:latin typeface="Cascadia Code" panose="020B0609020000020004" pitchFamily="49" charset="0"/>
                <a:cs typeface="Cascadia Code" panose="020B0609020000020004" pitchFamily="49" charset="0"/>
              </a:rPr>
              <a:t>AddDockerfile</a:t>
            </a:r>
            <a:r>
              <a:rPr lang="en-US" sz="1800">
                <a:latin typeface="Cascadia Code" panose="020B0609020000020004" pitchFamily="49" charset="0"/>
                <a:cs typeface="Cascadia Code" panose="020B0609020000020004" pitchFamily="49" charset="0"/>
              </a:rPr>
              <a:t>("python-inference", "../</a:t>
            </a:r>
            <a:r>
              <a:rPr lang="en-US" sz="1800" err="1">
                <a:latin typeface="Cascadia Code" panose="020B0609020000020004" pitchFamily="49" charset="0"/>
                <a:cs typeface="Cascadia Code" panose="020B0609020000020004" pitchFamily="49" charset="0"/>
              </a:rPr>
              <a:t>PythonInference</a:t>
            </a:r>
            <a:r>
              <a:rPr lang="en-US" sz="1800">
                <a:latin typeface="Cascadia Code" panose="020B0609020000020004" pitchFamily="49" charset="0"/>
                <a:cs typeface="Cascadia Code" panose="020B0609020000020004" pitchFamily="49" charset="0"/>
              </a:rPr>
              <a:t>", "</a:t>
            </a:r>
            <a:r>
              <a:rPr lang="en-US" sz="1800" err="1">
                <a:latin typeface="Cascadia Code" panose="020B0609020000020004" pitchFamily="49" charset="0"/>
                <a:cs typeface="Cascadia Code" panose="020B0609020000020004" pitchFamily="49" charset="0"/>
              </a:rPr>
              <a:t>Dockerfile</a:t>
            </a:r>
            <a:r>
              <a:rPr lang="en-US" sz="1800">
                <a:latin typeface="Cascadia Code" panose="020B0609020000020004" pitchFamily="49" charset="0"/>
                <a:cs typeface="Cascadia Code" panose="020B0609020000020004" pitchFamily="49" charset="0"/>
              </a:rPr>
              <a:t>", stage)</a:t>
            </a:r>
          </a:p>
          <a:p>
            <a:pPr algn="l"/>
            <a:r>
              <a:rPr lang="en-US" sz="1800">
                <a:latin typeface="Cascadia Code" panose="020B0609020000020004" pitchFamily="49" charset="0"/>
                <a:cs typeface="Cascadia Code" panose="020B0609020000020004" pitchFamily="49" charset="0"/>
              </a:rPr>
              <a:t>    .</a:t>
            </a:r>
            <a:r>
              <a:rPr lang="en-US" sz="1800" err="1">
                <a:latin typeface="Cascadia Code" panose="020B0609020000020004" pitchFamily="49" charset="0"/>
                <a:cs typeface="Cascadia Code" panose="020B0609020000020004" pitchFamily="49" charset="0"/>
              </a:rPr>
              <a:t>WithHttpEndpoint</a:t>
            </a:r>
            <a:r>
              <a:rPr lang="en-US" sz="1800">
                <a:latin typeface="Cascadia Code" panose="020B0609020000020004" pitchFamily="49" charset="0"/>
                <a:cs typeface="Cascadia Code" panose="020B0609020000020004" pitchFamily="49" charset="0"/>
              </a:rPr>
              <a:t>(port: 57000, </a:t>
            </a:r>
            <a:r>
              <a:rPr lang="en-US" sz="1800" err="1">
                <a:latin typeface="Cascadia Code" panose="020B0609020000020004" pitchFamily="49" charset="0"/>
                <a:cs typeface="Cascadia Code" panose="020B0609020000020004" pitchFamily="49" charset="0"/>
              </a:rPr>
              <a:t>targetPort</a:t>
            </a:r>
            <a:r>
              <a:rPr lang="en-US" sz="1800">
                <a:latin typeface="Cascadia Code" panose="020B0609020000020004" pitchFamily="49" charset="0"/>
                <a:cs typeface="Cascadia Code" panose="020B0609020000020004" pitchFamily="49" charset="0"/>
              </a:rPr>
              <a:t>: 8000)</a:t>
            </a:r>
          </a:p>
          <a:p>
            <a:pPr algn="l"/>
            <a:r>
              <a:rPr lang="en-US" sz="1800">
                <a:latin typeface="Cascadia Code" panose="020B0609020000020004" pitchFamily="49" charset="0"/>
                <a:cs typeface="Cascadia Code" panose="020B0609020000020004" pitchFamily="49" charset="0"/>
              </a:rPr>
              <a:t>    .</a:t>
            </a:r>
            <a:r>
              <a:rPr lang="en-US" sz="1800" err="1">
                <a:latin typeface="Cascadia Code" panose="020B0609020000020004" pitchFamily="49" charset="0"/>
                <a:cs typeface="Cascadia Code" panose="020B0609020000020004" pitchFamily="49" charset="0"/>
              </a:rPr>
              <a:t>WithContainerRuntimeArgs</a:t>
            </a:r>
            <a:r>
              <a:rPr lang="en-US" sz="1800">
                <a:latin typeface="Cascadia Code" panose="020B0609020000020004" pitchFamily="49" charset="0"/>
                <a:cs typeface="Cascadia Code" panose="020B0609020000020004" pitchFamily="49" charset="0"/>
              </a:rPr>
              <a:t>("--</a:t>
            </a:r>
            <a:r>
              <a:rPr lang="en-US" sz="1800" err="1">
                <a:latin typeface="Cascadia Code" panose="020B0609020000020004" pitchFamily="49" charset="0"/>
                <a:cs typeface="Cascadia Code" panose="020B0609020000020004" pitchFamily="49" charset="0"/>
              </a:rPr>
              <a:t>gpus</a:t>
            </a:r>
            <a:r>
              <a:rPr lang="en-US" sz="1800">
                <a:latin typeface="Cascadia Code" panose="020B0609020000020004" pitchFamily="49" charset="0"/>
                <a:cs typeface="Cascadia Code" panose="020B0609020000020004" pitchFamily="49" charset="0"/>
              </a:rPr>
              <a:t>=all")</a:t>
            </a:r>
          </a:p>
          <a:p>
            <a:pPr algn="l"/>
            <a:r>
              <a:rPr lang="en-US" sz="1800">
                <a:latin typeface="Cascadia Code" panose="020B0609020000020004" pitchFamily="49" charset="0"/>
                <a:cs typeface="Cascadia Code" panose="020B0609020000020004" pitchFamily="49" charset="0"/>
              </a:rPr>
              <a:t>    .</a:t>
            </a:r>
            <a:r>
              <a:rPr lang="en-US" sz="1800" err="1">
                <a:latin typeface="Cascadia Code" panose="020B0609020000020004" pitchFamily="49" charset="0"/>
                <a:cs typeface="Cascadia Code" panose="020B0609020000020004" pitchFamily="49" charset="0"/>
              </a:rPr>
              <a:t>WithLifetime</a:t>
            </a:r>
            <a:r>
              <a:rPr lang="en-US" sz="1800">
                <a:latin typeface="Cascadia Code" panose="020B0609020000020004" pitchFamily="49" charset="0"/>
                <a:cs typeface="Cascadia Code" panose="020B0609020000020004" pitchFamily="49" charset="0"/>
              </a:rPr>
              <a:t>(</a:t>
            </a:r>
            <a:r>
              <a:rPr lang="en-US" sz="1800" err="1">
                <a:latin typeface="Cascadia Code" panose="020B0609020000020004" pitchFamily="49" charset="0"/>
                <a:cs typeface="Cascadia Code" panose="020B0609020000020004" pitchFamily="49" charset="0"/>
              </a:rPr>
              <a:t>ContainerLifetime.Persistent</a:t>
            </a:r>
            <a:r>
              <a:rPr lang="en-US" sz="1800">
                <a:latin typeface="Cascadia Code" panose="020B0609020000020004" pitchFamily="49" charset="0"/>
                <a:cs typeface="Cascadia Code" panose="020B0609020000020004" pitchFamily="49" charset="0"/>
              </a:rPr>
              <a:t>);</a:t>
            </a:r>
          </a:p>
          <a:p>
            <a:pPr algn="l"/>
            <a:endParaRPr lang="en-US" sz="1800">
              <a:latin typeface="Cascadia Code" panose="020B0609020000020004" pitchFamily="49" charset="0"/>
              <a:cs typeface="Cascadia Code" panose="020B0609020000020004" pitchFamily="49" charset="0"/>
            </a:endParaRPr>
          </a:p>
          <a:p>
            <a:pPr algn="l"/>
            <a:r>
              <a:rPr lang="en-US" sz="1800">
                <a:latin typeface="Cascadia Code" panose="020B0609020000020004" pitchFamily="49" charset="0"/>
                <a:cs typeface="Cascadia Code" panose="020B0609020000020004" pitchFamily="49" charset="0"/>
              </a:rPr>
              <a:t>if (</a:t>
            </a:r>
            <a:r>
              <a:rPr lang="en-US" sz="1800" err="1">
                <a:latin typeface="Cascadia Code" panose="020B0609020000020004" pitchFamily="49" charset="0"/>
                <a:cs typeface="Cascadia Code" panose="020B0609020000020004" pitchFamily="49" charset="0"/>
              </a:rPr>
              <a:t>builder.ExecutionContext.IsRunMode</a:t>
            </a:r>
            <a:r>
              <a:rPr lang="en-US" sz="1800">
                <a:latin typeface="Cascadia Code" panose="020B0609020000020004" pitchFamily="49" charset="0"/>
                <a:cs typeface="Cascadia Code" panose="020B0609020000020004" pitchFamily="49" charset="0"/>
              </a:rPr>
              <a:t>)</a:t>
            </a:r>
          </a:p>
          <a:p>
            <a:pPr algn="l"/>
            <a:r>
              <a:rPr lang="en-US" sz="1800">
                <a:latin typeface="Cascadia Code" panose="020B0609020000020004" pitchFamily="49" charset="0"/>
                <a:cs typeface="Cascadia Code" panose="020B0609020000020004" pitchFamily="49" charset="0"/>
              </a:rPr>
              <a:t>{</a:t>
            </a:r>
          </a:p>
          <a:p>
            <a:pPr algn="l"/>
            <a:r>
              <a:rPr lang="en-US" sz="1800">
                <a:latin typeface="Cascadia Code" panose="020B0609020000020004" pitchFamily="49" charset="0"/>
                <a:cs typeface="Cascadia Code" panose="020B0609020000020004" pitchFamily="49" charset="0"/>
              </a:rPr>
              <a:t>    // Mount app files into the container &amp; enable auto-reload when running in development</a:t>
            </a:r>
          </a:p>
          <a:p>
            <a:pPr algn="l"/>
            <a:r>
              <a:rPr lang="en-US" sz="1800">
                <a:latin typeface="Cascadia Code" panose="020B0609020000020004" pitchFamily="49" charset="0"/>
                <a:cs typeface="Cascadia Code" panose="020B0609020000020004" pitchFamily="49" charset="0"/>
              </a:rPr>
              <a:t>    </a:t>
            </a:r>
            <a:r>
              <a:rPr lang="en-US" sz="1800" err="1">
                <a:latin typeface="Cascadia Code" panose="020B0609020000020004" pitchFamily="49" charset="0"/>
                <a:cs typeface="Cascadia Code" panose="020B0609020000020004" pitchFamily="49" charset="0"/>
              </a:rPr>
              <a:t>pythonInference</a:t>
            </a:r>
            <a:endParaRPr lang="en-US" sz="1800">
              <a:latin typeface="Cascadia Code" panose="020B0609020000020004" pitchFamily="49" charset="0"/>
              <a:cs typeface="Cascadia Code" panose="020B0609020000020004" pitchFamily="49" charset="0"/>
            </a:endParaRPr>
          </a:p>
          <a:p>
            <a:pPr algn="l"/>
            <a:r>
              <a:rPr lang="en-US" sz="1800">
                <a:latin typeface="Cascadia Code" panose="020B0609020000020004" pitchFamily="49" charset="0"/>
                <a:cs typeface="Cascadia Code" panose="020B0609020000020004" pitchFamily="49" charset="0"/>
              </a:rPr>
              <a:t>        .</a:t>
            </a:r>
            <a:r>
              <a:rPr lang="en-US" sz="1800" err="1">
                <a:latin typeface="Cascadia Code" panose="020B0609020000020004" pitchFamily="49" charset="0"/>
                <a:cs typeface="Cascadia Code" panose="020B0609020000020004" pitchFamily="49" charset="0"/>
              </a:rPr>
              <a:t>WithBindMount</a:t>
            </a:r>
            <a:r>
              <a:rPr lang="en-US" sz="1800">
                <a:latin typeface="Cascadia Code" panose="020B0609020000020004" pitchFamily="49" charset="0"/>
                <a:cs typeface="Cascadia Code" panose="020B0609020000020004" pitchFamily="49" charset="0"/>
              </a:rPr>
              <a:t>("../</a:t>
            </a:r>
            <a:r>
              <a:rPr lang="en-US" sz="1800" err="1">
                <a:latin typeface="Cascadia Code" panose="020B0609020000020004" pitchFamily="49" charset="0"/>
                <a:cs typeface="Cascadia Code" panose="020B0609020000020004" pitchFamily="49" charset="0"/>
              </a:rPr>
              <a:t>PythonInference</a:t>
            </a:r>
            <a:r>
              <a:rPr lang="en-US" sz="1800">
                <a:latin typeface="Cascadia Code" panose="020B0609020000020004" pitchFamily="49" charset="0"/>
                <a:cs typeface="Cascadia Code" panose="020B0609020000020004" pitchFamily="49" charset="0"/>
              </a:rPr>
              <a:t>", "/app")</a:t>
            </a:r>
          </a:p>
          <a:p>
            <a:pPr algn="l"/>
            <a:r>
              <a:rPr lang="en-US" sz="1800">
                <a:latin typeface="Cascadia Code" panose="020B0609020000020004" pitchFamily="49" charset="0"/>
                <a:cs typeface="Cascadia Code" panose="020B0609020000020004" pitchFamily="49" charset="0"/>
              </a:rPr>
              <a:t>        .</a:t>
            </a:r>
            <a:r>
              <a:rPr lang="en-US" sz="1800" err="1">
                <a:latin typeface="Cascadia Code" panose="020B0609020000020004" pitchFamily="49" charset="0"/>
                <a:cs typeface="Cascadia Code" panose="020B0609020000020004" pitchFamily="49" charset="0"/>
              </a:rPr>
              <a:t>WithArgs</a:t>
            </a:r>
            <a:r>
              <a:rPr lang="en-US" sz="1800">
                <a:latin typeface="Cascadia Code" panose="020B0609020000020004" pitchFamily="49" charset="0"/>
                <a:cs typeface="Cascadia Code" panose="020B0609020000020004" pitchFamily="49" charset="0"/>
              </a:rPr>
              <a:t>("--reload");</a:t>
            </a:r>
          </a:p>
        </p:txBody>
      </p:sp>
      <p:sp>
        <p:nvSpPr>
          <p:cNvPr id="4" name="Title 90">
            <a:extLst>
              <a:ext uri="{FF2B5EF4-FFF2-40B4-BE49-F238E27FC236}">
                <a16:creationId xmlns:a16="http://schemas.microsoft.com/office/drawing/2014/main" id="{DEF9717D-F581-3AFE-5C0B-1B2A8BA49AE6}"/>
              </a:ext>
            </a:extLst>
          </p:cNvPr>
          <p:cNvSpPr txBox="1">
            <a:spLocks/>
          </p:cNvSpPr>
          <p:nvPr/>
        </p:nvSpPr>
        <p:spPr>
          <a:xfrm>
            <a:off x="610314" y="324678"/>
            <a:ext cx="7451949" cy="415498"/>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3600"/>
              <a:t>Python via </a:t>
            </a:r>
            <a:r>
              <a:rPr lang="en-US" sz="3600" err="1"/>
              <a:t>Dockerfile</a:t>
            </a:r>
            <a:endParaRPr lang="en-US" sz="3600"/>
          </a:p>
        </p:txBody>
      </p:sp>
    </p:spTree>
    <p:extLst>
      <p:ext uri="{BB962C8B-B14F-4D97-AF65-F5344CB8AC3E}">
        <p14:creationId xmlns:p14="http://schemas.microsoft.com/office/powerpoint/2010/main" val="2941582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05B7E-4BDA-41C8-650F-4B278205EDDC}"/>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934A4F4-2AF4-D046-D7B5-5F9983D291C1}"/>
              </a:ext>
              <a:ext uri="{C183D7F6-B498-43B3-948B-1728B52AA6E4}">
                <adec:decorative xmlns:adec="http://schemas.microsoft.com/office/drawing/2017/decorative" val="1"/>
              </a:ext>
            </a:extLst>
          </p:cNvPr>
          <p:cNvSpPr/>
          <p:nvPr/>
        </p:nvSpPr>
        <p:spPr>
          <a:xfrm>
            <a:off x="516781" y="1944799"/>
            <a:ext cx="11064905" cy="177906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19AFEE9E-20F3-3F55-A633-4D86C9C874FD}"/>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App Host</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54D6BBC9-FA38-6740-9D0D-66C58BE5B334}"/>
              </a:ext>
            </a:extLst>
          </p:cNvPr>
          <p:cNvSpPr txBox="1"/>
          <p:nvPr/>
        </p:nvSpPr>
        <p:spPr>
          <a:xfrm>
            <a:off x="610314" y="2436322"/>
            <a:ext cx="113041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err="1">
                <a:latin typeface="Cascadia Code" panose="020B0609020000020004" pitchFamily="49" charset="0"/>
                <a:cs typeface="Cascadia Code" panose="020B0609020000020004" pitchFamily="49" charset="0"/>
              </a:rPr>
              <a:t>builder.</a:t>
            </a:r>
            <a:r>
              <a:rPr lang="en-US" sz="2000" err="1">
                <a:solidFill>
                  <a:schemeClr val="accent5"/>
                </a:solidFill>
                <a:latin typeface="Cascadia Code" panose="020B0609020000020004" pitchFamily="49" charset="0"/>
                <a:cs typeface="Cascadia Code" panose="020B0609020000020004" pitchFamily="49" charset="0"/>
              </a:rPr>
              <a:t>AddPythonApp</a:t>
            </a:r>
            <a:r>
              <a:rPr lang="en-US" sz="2000">
                <a:latin typeface="Cascadia Code" panose="020B0609020000020004" pitchFamily="49" charset="0"/>
                <a:cs typeface="Cascadia Code" panose="020B0609020000020004" pitchFamily="49" charset="0"/>
              </a:rPr>
              <a:t>("python-inference", "../</a:t>
            </a:r>
            <a:r>
              <a:rPr lang="en-US" sz="2000" err="1">
                <a:latin typeface="Cascadia Code" panose="020B0609020000020004" pitchFamily="49" charset="0"/>
                <a:cs typeface="Cascadia Code" panose="020B0609020000020004" pitchFamily="49" charset="0"/>
              </a:rPr>
              <a:t>PythonInference</a:t>
            </a:r>
            <a:r>
              <a:rPr lang="en-US" sz="2000">
                <a:latin typeface="Cascadia Code" panose="020B0609020000020004" pitchFamily="49" charset="0"/>
                <a:cs typeface="Cascadia Code" panose="020B0609020000020004" pitchFamily="49" charset="0"/>
              </a:rPr>
              <a:t>", "-m", 					["</a:t>
            </a:r>
            <a:r>
              <a:rPr lang="en-US" sz="2000" err="1">
                <a:latin typeface="Cascadia Code" panose="020B0609020000020004" pitchFamily="49" charset="0"/>
                <a:cs typeface="Cascadia Code" panose="020B0609020000020004" pitchFamily="49" charset="0"/>
              </a:rPr>
              <a:t>uvicorn</a:t>
            </a:r>
            <a:r>
              <a:rPr lang="en-US" sz="2000">
                <a:latin typeface="Cascadia Code" panose="020B0609020000020004" pitchFamily="49" charset="0"/>
                <a:cs typeface="Cascadia Code" panose="020B0609020000020004" pitchFamily="49" charset="0"/>
              </a:rPr>
              <a:t>", "</a:t>
            </a:r>
            <a:r>
              <a:rPr lang="en-US" sz="2000" err="1">
                <a:latin typeface="Cascadia Code" panose="020B0609020000020004" pitchFamily="49" charset="0"/>
                <a:cs typeface="Cascadia Code" panose="020B0609020000020004" pitchFamily="49" charset="0"/>
              </a:rPr>
              <a:t>main:app</a:t>
            </a:r>
            <a:r>
              <a:rPr lang="en-US" sz="2000">
                <a:latin typeface="Cascadia Code" panose="020B0609020000020004" pitchFamily="49" charset="0"/>
                <a:cs typeface="Cascadia Code" panose="020B0609020000020004" pitchFamily="49" charset="0"/>
              </a:rPr>
              <a:t>"])</a:t>
            </a:r>
          </a:p>
          <a:p>
            <a:pPr algn="l"/>
            <a:r>
              <a:rPr lang="en-US" sz="2000">
                <a:latin typeface="Cascadia Code" panose="020B0609020000020004" pitchFamily="49" charset="0"/>
                <a:cs typeface="Cascadia Code" panose="020B0609020000020004" pitchFamily="49" charset="0"/>
              </a:rPr>
              <a:t>    	 .</a:t>
            </a:r>
            <a:r>
              <a:rPr lang="en-US" sz="2000" err="1">
                <a:latin typeface="Cascadia Code" panose="020B0609020000020004" pitchFamily="49" charset="0"/>
                <a:cs typeface="Cascadia Code" panose="020B0609020000020004" pitchFamily="49" charset="0"/>
              </a:rPr>
              <a:t>WithHttpEndpoint</a:t>
            </a:r>
            <a:r>
              <a:rPr lang="en-US" sz="2000">
                <a:latin typeface="Cascadia Code" panose="020B0609020000020004" pitchFamily="49" charset="0"/>
                <a:cs typeface="Cascadia Code" panose="020B0609020000020004" pitchFamily="49" charset="0"/>
              </a:rPr>
              <a:t>(env: "UVICORN_PORT", port: 62394);</a:t>
            </a:r>
          </a:p>
        </p:txBody>
      </p:sp>
      <p:sp>
        <p:nvSpPr>
          <p:cNvPr id="4" name="Title 90">
            <a:extLst>
              <a:ext uri="{FF2B5EF4-FFF2-40B4-BE49-F238E27FC236}">
                <a16:creationId xmlns:a16="http://schemas.microsoft.com/office/drawing/2014/main" id="{CDA3BAF1-D11C-223E-74AA-F010CA8B733F}"/>
              </a:ext>
            </a:extLst>
          </p:cNvPr>
          <p:cNvSpPr txBox="1">
            <a:spLocks/>
          </p:cNvSpPr>
          <p:nvPr/>
        </p:nvSpPr>
        <p:spPr>
          <a:xfrm>
            <a:off x="610314" y="324678"/>
            <a:ext cx="7451949" cy="415498"/>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3600"/>
              <a:t>Python via Integration</a:t>
            </a:r>
          </a:p>
        </p:txBody>
      </p:sp>
    </p:spTree>
    <p:extLst>
      <p:ext uri="{BB962C8B-B14F-4D97-AF65-F5344CB8AC3E}">
        <p14:creationId xmlns:p14="http://schemas.microsoft.com/office/powerpoint/2010/main" val="1136710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E32ACD-9021-5DE5-DDDA-BB71933395A1}"/>
              </a:ext>
            </a:extLst>
          </p:cNvPr>
          <p:cNvSpPr txBox="1"/>
          <p:nvPr/>
        </p:nvSpPr>
        <p:spPr>
          <a:xfrm>
            <a:off x="421719" y="1662577"/>
            <a:ext cx="11348562" cy="2400657"/>
          </a:xfrm>
          <a:prstGeom prst="rect">
            <a:avLst/>
          </a:prstGeom>
          <a:solidFill>
            <a:schemeClr val="bg1"/>
          </a:solidFill>
        </p:spPr>
        <p:txBody>
          <a:bodyPr wrap="square" lIns="0" tIns="0" rIns="0" bIns="0" rtlCol="0">
            <a:spAutoFit/>
          </a:bodyPr>
          <a:lstStyle/>
          <a:p>
            <a:pPr algn="l"/>
            <a:r>
              <a:rPr lang="en-US" sz="1200">
                <a:latin typeface="Cascadia Code" panose="020B0609020000020004" pitchFamily="49" charset="0"/>
                <a:cs typeface="Cascadia Code" panose="020B0609020000020004" pitchFamily="49" charset="0"/>
              </a:rPr>
              <a:t>var stage = </a:t>
            </a:r>
            <a:r>
              <a:rPr lang="en-US" sz="1200" err="1">
                <a:latin typeface="Cascadia Code" panose="020B0609020000020004" pitchFamily="49" charset="0"/>
                <a:cs typeface="Cascadia Code" panose="020B0609020000020004" pitchFamily="49" charset="0"/>
              </a:rPr>
              <a:t>builder.ExecutionContext.IsRunMode</a:t>
            </a:r>
            <a:r>
              <a:rPr lang="en-US" sz="1200">
                <a:latin typeface="Cascadia Code" panose="020B0609020000020004" pitchFamily="49" charset="0"/>
                <a:cs typeface="Cascadia Code" panose="020B0609020000020004" pitchFamily="49" charset="0"/>
              </a:rPr>
              <a:t> ? "base" : /* default stage */ null;</a:t>
            </a:r>
          </a:p>
          <a:p>
            <a:pPr algn="l"/>
            <a:r>
              <a:rPr lang="en-US" sz="1200">
                <a:latin typeface="Cascadia Code" panose="020B0609020000020004" pitchFamily="49" charset="0"/>
                <a:cs typeface="Cascadia Code" panose="020B0609020000020004" pitchFamily="49" charset="0"/>
              </a:rPr>
              <a:t>var </a:t>
            </a:r>
            <a:r>
              <a:rPr lang="en-US" sz="1200" err="1">
                <a:latin typeface="Cascadia Code" panose="020B0609020000020004" pitchFamily="49" charset="0"/>
                <a:cs typeface="Cascadia Code" panose="020B0609020000020004" pitchFamily="49" charset="0"/>
              </a:rPr>
              <a:t>pythonInference</a:t>
            </a:r>
            <a:r>
              <a:rPr lang="en-US" sz="1200">
                <a:latin typeface="Cascadia Code" panose="020B0609020000020004" pitchFamily="49" charset="0"/>
                <a:cs typeface="Cascadia Code" panose="020B0609020000020004" pitchFamily="49" charset="0"/>
              </a:rPr>
              <a:t> = </a:t>
            </a:r>
            <a:r>
              <a:rPr lang="en-US" sz="1200" err="1">
                <a:latin typeface="Cascadia Code" panose="020B0609020000020004" pitchFamily="49" charset="0"/>
                <a:cs typeface="Cascadia Code" panose="020B0609020000020004" pitchFamily="49" charset="0"/>
              </a:rPr>
              <a:t>builder.AddDockerfile</a:t>
            </a:r>
            <a:r>
              <a:rPr lang="en-US" sz="1200">
                <a:latin typeface="Cascadia Code" panose="020B0609020000020004" pitchFamily="49" charset="0"/>
                <a:cs typeface="Cascadia Code" panose="020B0609020000020004" pitchFamily="49" charset="0"/>
              </a:rPr>
              <a:t>("python-inference", "../</a:t>
            </a:r>
            <a:r>
              <a:rPr lang="en-US" sz="1200" err="1">
                <a:latin typeface="Cascadia Code" panose="020B0609020000020004" pitchFamily="49" charset="0"/>
                <a:cs typeface="Cascadia Code" panose="020B0609020000020004" pitchFamily="49" charset="0"/>
              </a:rPr>
              <a:t>PythonInference</a:t>
            </a:r>
            <a:r>
              <a:rPr lang="en-US" sz="1200">
                <a:latin typeface="Cascadia Code" panose="020B0609020000020004" pitchFamily="49" charset="0"/>
                <a:cs typeface="Cascadia Code" panose="020B0609020000020004" pitchFamily="49" charset="0"/>
              </a:rPr>
              <a:t>", "</a:t>
            </a:r>
            <a:r>
              <a:rPr lang="en-US" sz="1200" err="1">
                <a:latin typeface="Cascadia Code" panose="020B0609020000020004" pitchFamily="49" charset="0"/>
                <a:cs typeface="Cascadia Code" panose="020B0609020000020004" pitchFamily="49" charset="0"/>
              </a:rPr>
              <a:t>Dockerfile</a:t>
            </a:r>
            <a:r>
              <a:rPr lang="en-US" sz="1200">
                <a:latin typeface="Cascadia Code" panose="020B0609020000020004" pitchFamily="49" charset="0"/>
                <a:cs typeface="Cascadia Code" panose="020B0609020000020004" pitchFamily="49" charset="0"/>
              </a:rPr>
              <a:t>", stage)</a:t>
            </a:r>
          </a:p>
          <a:p>
            <a:pPr algn="l"/>
            <a:r>
              <a:rPr lang="en-US" sz="1200">
                <a:latin typeface="Cascadia Code" panose="020B0609020000020004" pitchFamily="49" charset="0"/>
                <a:cs typeface="Cascadia Code" panose="020B0609020000020004" pitchFamily="49" charset="0"/>
              </a:rPr>
              <a:t>    .</a:t>
            </a:r>
            <a:r>
              <a:rPr lang="en-US" sz="1200" err="1">
                <a:latin typeface="Cascadia Code" panose="020B0609020000020004" pitchFamily="49" charset="0"/>
                <a:cs typeface="Cascadia Code" panose="020B0609020000020004" pitchFamily="49" charset="0"/>
              </a:rPr>
              <a:t>WithHttpEndpoint</a:t>
            </a:r>
            <a:r>
              <a:rPr lang="en-US" sz="1200">
                <a:latin typeface="Cascadia Code" panose="020B0609020000020004" pitchFamily="49" charset="0"/>
                <a:cs typeface="Cascadia Code" panose="020B0609020000020004" pitchFamily="49" charset="0"/>
              </a:rPr>
              <a:t>(port: 57000, </a:t>
            </a:r>
            <a:r>
              <a:rPr lang="en-US" sz="1200" err="1">
                <a:latin typeface="Cascadia Code" panose="020B0609020000020004" pitchFamily="49" charset="0"/>
                <a:cs typeface="Cascadia Code" panose="020B0609020000020004" pitchFamily="49" charset="0"/>
              </a:rPr>
              <a:t>targetPort</a:t>
            </a:r>
            <a:r>
              <a:rPr lang="en-US" sz="1200">
                <a:latin typeface="Cascadia Code" panose="020B0609020000020004" pitchFamily="49" charset="0"/>
                <a:cs typeface="Cascadia Code" panose="020B0609020000020004" pitchFamily="49" charset="0"/>
              </a:rPr>
              <a:t>: 8000)</a:t>
            </a:r>
          </a:p>
          <a:p>
            <a:pPr algn="l"/>
            <a:r>
              <a:rPr lang="en-US" sz="1200">
                <a:latin typeface="Cascadia Code" panose="020B0609020000020004" pitchFamily="49" charset="0"/>
                <a:cs typeface="Cascadia Code" panose="020B0609020000020004" pitchFamily="49" charset="0"/>
              </a:rPr>
              <a:t>    .</a:t>
            </a:r>
            <a:r>
              <a:rPr lang="en-US" sz="1200" err="1">
                <a:latin typeface="Cascadia Code" panose="020B0609020000020004" pitchFamily="49" charset="0"/>
                <a:cs typeface="Cascadia Code" panose="020B0609020000020004" pitchFamily="49" charset="0"/>
              </a:rPr>
              <a:t>WithContainerRuntimeArgs</a:t>
            </a:r>
            <a:r>
              <a:rPr lang="en-US" sz="1200">
                <a:latin typeface="Cascadia Code" panose="020B0609020000020004" pitchFamily="49" charset="0"/>
                <a:cs typeface="Cascadia Code" panose="020B0609020000020004" pitchFamily="49" charset="0"/>
              </a:rPr>
              <a:t>("--</a:t>
            </a:r>
            <a:r>
              <a:rPr lang="en-US" sz="1200" err="1">
                <a:latin typeface="Cascadia Code" panose="020B0609020000020004" pitchFamily="49" charset="0"/>
                <a:cs typeface="Cascadia Code" panose="020B0609020000020004" pitchFamily="49" charset="0"/>
              </a:rPr>
              <a:t>gpus</a:t>
            </a:r>
            <a:r>
              <a:rPr lang="en-US" sz="1200">
                <a:latin typeface="Cascadia Code" panose="020B0609020000020004" pitchFamily="49" charset="0"/>
                <a:cs typeface="Cascadia Code" panose="020B0609020000020004" pitchFamily="49" charset="0"/>
              </a:rPr>
              <a:t>=all")</a:t>
            </a:r>
          </a:p>
          <a:p>
            <a:pPr algn="l"/>
            <a:r>
              <a:rPr lang="en-US" sz="1200">
                <a:latin typeface="Cascadia Code" panose="020B0609020000020004" pitchFamily="49" charset="0"/>
                <a:cs typeface="Cascadia Code" panose="020B0609020000020004" pitchFamily="49" charset="0"/>
              </a:rPr>
              <a:t>    .</a:t>
            </a:r>
            <a:r>
              <a:rPr lang="en-US" sz="1200" err="1">
                <a:latin typeface="Cascadia Code" panose="020B0609020000020004" pitchFamily="49" charset="0"/>
                <a:cs typeface="Cascadia Code" panose="020B0609020000020004" pitchFamily="49" charset="0"/>
              </a:rPr>
              <a:t>WithLifetime</a:t>
            </a:r>
            <a:r>
              <a:rPr lang="en-US" sz="1200">
                <a:latin typeface="Cascadia Code" panose="020B0609020000020004" pitchFamily="49" charset="0"/>
                <a:cs typeface="Cascadia Code" panose="020B0609020000020004" pitchFamily="49" charset="0"/>
              </a:rPr>
              <a:t>(</a:t>
            </a:r>
            <a:r>
              <a:rPr lang="en-US" sz="1200" err="1">
                <a:latin typeface="Cascadia Code" panose="020B0609020000020004" pitchFamily="49" charset="0"/>
                <a:cs typeface="Cascadia Code" panose="020B0609020000020004" pitchFamily="49" charset="0"/>
              </a:rPr>
              <a:t>ContainerLifetime.Persistent</a:t>
            </a:r>
            <a:r>
              <a:rPr lang="en-US" sz="1200">
                <a:latin typeface="Cascadia Code" panose="020B0609020000020004" pitchFamily="49" charset="0"/>
                <a:cs typeface="Cascadia Code" panose="020B0609020000020004" pitchFamily="49" charset="0"/>
              </a:rPr>
              <a:t>);</a:t>
            </a:r>
          </a:p>
          <a:p>
            <a:pPr algn="l"/>
            <a:endParaRPr lang="en-US" sz="1200">
              <a:latin typeface="Cascadia Code" panose="020B0609020000020004" pitchFamily="49" charset="0"/>
              <a:cs typeface="Cascadia Code" panose="020B0609020000020004" pitchFamily="49" charset="0"/>
            </a:endParaRPr>
          </a:p>
          <a:p>
            <a:pPr algn="l"/>
            <a:r>
              <a:rPr lang="en-US" sz="1200">
                <a:latin typeface="Cascadia Code" panose="020B0609020000020004" pitchFamily="49" charset="0"/>
                <a:cs typeface="Cascadia Code" panose="020B0609020000020004" pitchFamily="49" charset="0"/>
              </a:rPr>
              <a:t>if (</a:t>
            </a:r>
            <a:r>
              <a:rPr lang="en-US" sz="1200" err="1">
                <a:latin typeface="Cascadia Code" panose="020B0609020000020004" pitchFamily="49" charset="0"/>
                <a:cs typeface="Cascadia Code" panose="020B0609020000020004" pitchFamily="49" charset="0"/>
              </a:rPr>
              <a:t>builder.ExecutionContext.IsRunMode</a:t>
            </a:r>
            <a:r>
              <a:rPr lang="en-US" sz="1200">
                <a:latin typeface="Cascadia Code" panose="020B0609020000020004" pitchFamily="49" charset="0"/>
                <a:cs typeface="Cascadia Code" panose="020B0609020000020004" pitchFamily="49" charset="0"/>
              </a:rPr>
              <a:t>)</a:t>
            </a:r>
          </a:p>
          <a:p>
            <a:pPr algn="l"/>
            <a:r>
              <a:rPr lang="en-US" sz="1200">
                <a:latin typeface="Cascadia Code" panose="020B0609020000020004" pitchFamily="49" charset="0"/>
                <a:cs typeface="Cascadia Code" panose="020B0609020000020004" pitchFamily="49" charset="0"/>
              </a:rPr>
              <a:t>{</a:t>
            </a:r>
          </a:p>
          <a:p>
            <a:pPr algn="l"/>
            <a:r>
              <a:rPr lang="en-US" sz="1200">
                <a:latin typeface="Cascadia Code" panose="020B0609020000020004" pitchFamily="49" charset="0"/>
                <a:cs typeface="Cascadia Code" panose="020B0609020000020004" pitchFamily="49" charset="0"/>
              </a:rPr>
              <a:t>    // Mount app files into the container &amp; enable auto-reload when running in development</a:t>
            </a:r>
          </a:p>
          <a:p>
            <a:pPr algn="l"/>
            <a:r>
              <a:rPr lang="en-US" sz="1200">
                <a:latin typeface="Cascadia Code" panose="020B0609020000020004" pitchFamily="49" charset="0"/>
                <a:cs typeface="Cascadia Code" panose="020B0609020000020004" pitchFamily="49" charset="0"/>
              </a:rPr>
              <a:t>    </a:t>
            </a:r>
            <a:r>
              <a:rPr lang="en-US" sz="1200" err="1">
                <a:latin typeface="Cascadia Code" panose="020B0609020000020004" pitchFamily="49" charset="0"/>
                <a:cs typeface="Cascadia Code" panose="020B0609020000020004" pitchFamily="49" charset="0"/>
              </a:rPr>
              <a:t>pythonInference</a:t>
            </a:r>
            <a:endParaRPr lang="en-US" sz="1200">
              <a:latin typeface="Cascadia Code" panose="020B0609020000020004" pitchFamily="49" charset="0"/>
              <a:cs typeface="Cascadia Code" panose="020B0609020000020004" pitchFamily="49" charset="0"/>
            </a:endParaRPr>
          </a:p>
          <a:p>
            <a:pPr algn="l"/>
            <a:r>
              <a:rPr lang="en-US" sz="1200">
                <a:latin typeface="Cascadia Code" panose="020B0609020000020004" pitchFamily="49" charset="0"/>
                <a:cs typeface="Cascadia Code" panose="020B0609020000020004" pitchFamily="49" charset="0"/>
              </a:rPr>
              <a:t>        .</a:t>
            </a:r>
            <a:r>
              <a:rPr lang="en-US" sz="1200" err="1">
                <a:latin typeface="Cascadia Code" panose="020B0609020000020004" pitchFamily="49" charset="0"/>
                <a:cs typeface="Cascadia Code" panose="020B0609020000020004" pitchFamily="49" charset="0"/>
              </a:rPr>
              <a:t>WithBindMount</a:t>
            </a:r>
            <a:r>
              <a:rPr lang="en-US" sz="1200">
                <a:latin typeface="Cascadia Code" panose="020B0609020000020004" pitchFamily="49" charset="0"/>
                <a:cs typeface="Cascadia Code" panose="020B0609020000020004" pitchFamily="49" charset="0"/>
              </a:rPr>
              <a:t>("../</a:t>
            </a:r>
            <a:r>
              <a:rPr lang="en-US" sz="1200" err="1">
                <a:latin typeface="Cascadia Code" panose="020B0609020000020004" pitchFamily="49" charset="0"/>
                <a:cs typeface="Cascadia Code" panose="020B0609020000020004" pitchFamily="49" charset="0"/>
              </a:rPr>
              <a:t>PythonInference</a:t>
            </a:r>
            <a:r>
              <a:rPr lang="en-US" sz="1200">
                <a:latin typeface="Cascadia Code" panose="020B0609020000020004" pitchFamily="49" charset="0"/>
                <a:cs typeface="Cascadia Code" panose="020B0609020000020004" pitchFamily="49" charset="0"/>
              </a:rPr>
              <a:t>", "/app")</a:t>
            </a:r>
          </a:p>
          <a:p>
            <a:pPr algn="l"/>
            <a:r>
              <a:rPr lang="en-US" sz="1200">
                <a:latin typeface="Cascadia Code" panose="020B0609020000020004" pitchFamily="49" charset="0"/>
                <a:cs typeface="Cascadia Code" panose="020B0609020000020004" pitchFamily="49" charset="0"/>
              </a:rPr>
              <a:t>        .</a:t>
            </a:r>
            <a:r>
              <a:rPr lang="en-US" sz="1200" err="1">
                <a:latin typeface="Cascadia Code" panose="020B0609020000020004" pitchFamily="49" charset="0"/>
                <a:cs typeface="Cascadia Code" panose="020B0609020000020004" pitchFamily="49" charset="0"/>
              </a:rPr>
              <a:t>WithArgs</a:t>
            </a:r>
            <a:r>
              <a:rPr lang="en-US" sz="1200">
                <a:latin typeface="Cascadia Code" panose="020B0609020000020004" pitchFamily="49" charset="0"/>
                <a:cs typeface="Cascadia Code" panose="020B0609020000020004" pitchFamily="49" charset="0"/>
              </a:rPr>
              <a:t>("--reload");</a:t>
            </a:r>
          </a:p>
          <a:p>
            <a:pPr algn="l"/>
            <a:r>
              <a:rPr lang="en-US" sz="1200">
                <a:latin typeface="Cascadia Code" panose="020B0609020000020004" pitchFamily="49" charset="0"/>
                <a:cs typeface="Cascadia Code" panose="020B0609020000020004" pitchFamily="49" charset="0"/>
              </a:rPr>
              <a:t>}</a:t>
            </a:r>
          </a:p>
        </p:txBody>
      </p:sp>
      <p:sp>
        <p:nvSpPr>
          <p:cNvPr id="9" name="TextBox 8">
            <a:extLst>
              <a:ext uri="{FF2B5EF4-FFF2-40B4-BE49-F238E27FC236}">
                <a16:creationId xmlns:a16="http://schemas.microsoft.com/office/drawing/2014/main" id="{3CA01C69-CFCE-8EA7-AF62-92DA1823F756}"/>
              </a:ext>
            </a:extLst>
          </p:cNvPr>
          <p:cNvSpPr txBox="1"/>
          <p:nvPr/>
        </p:nvSpPr>
        <p:spPr>
          <a:xfrm>
            <a:off x="421719" y="5010757"/>
            <a:ext cx="11348562" cy="369332"/>
          </a:xfrm>
          <a:prstGeom prst="rect">
            <a:avLst/>
          </a:prstGeom>
          <a:solidFill>
            <a:schemeClr val="bg1"/>
          </a:solidFill>
        </p:spPr>
        <p:txBody>
          <a:bodyPr wrap="square" lIns="0" tIns="0" rIns="0" bIns="0" rtlCol="0">
            <a:spAutoFit/>
          </a:bodyPr>
          <a:lstStyle/>
          <a:p>
            <a:pPr algn="l"/>
            <a:r>
              <a:rPr lang="en-US" sz="1200">
                <a:latin typeface="Cascadia Code" panose="020B0609020000020004" pitchFamily="49" charset="0"/>
                <a:cs typeface="Cascadia Code" panose="020B0609020000020004" pitchFamily="49" charset="0"/>
              </a:rPr>
              <a:t>var </a:t>
            </a:r>
            <a:r>
              <a:rPr lang="en-US" sz="1200" err="1">
                <a:latin typeface="Cascadia Code" panose="020B0609020000020004" pitchFamily="49" charset="0"/>
                <a:cs typeface="Cascadia Code" panose="020B0609020000020004" pitchFamily="49" charset="0"/>
              </a:rPr>
              <a:t>pythonInference</a:t>
            </a:r>
            <a:r>
              <a:rPr lang="en-US" sz="1200">
                <a:latin typeface="Cascadia Code" panose="020B0609020000020004" pitchFamily="49" charset="0"/>
                <a:cs typeface="Cascadia Code" panose="020B0609020000020004" pitchFamily="49" charset="0"/>
              </a:rPr>
              <a:t> = </a:t>
            </a:r>
            <a:r>
              <a:rPr lang="en-US" sz="1200" err="1">
                <a:latin typeface="Cascadia Code" panose="020B0609020000020004" pitchFamily="49" charset="0"/>
                <a:cs typeface="Cascadia Code" panose="020B0609020000020004" pitchFamily="49" charset="0"/>
              </a:rPr>
              <a:t>builder.AddPythonApp</a:t>
            </a:r>
            <a:r>
              <a:rPr lang="en-US" sz="1200">
                <a:latin typeface="Cascadia Code" panose="020B0609020000020004" pitchFamily="49" charset="0"/>
                <a:cs typeface="Cascadia Code" panose="020B0609020000020004" pitchFamily="49" charset="0"/>
              </a:rPr>
              <a:t>("python-inference", "../</a:t>
            </a:r>
            <a:r>
              <a:rPr lang="en-US" sz="1200" err="1">
                <a:latin typeface="Cascadia Code" panose="020B0609020000020004" pitchFamily="49" charset="0"/>
                <a:cs typeface="Cascadia Code" panose="020B0609020000020004" pitchFamily="49" charset="0"/>
              </a:rPr>
              <a:t>PythonInference</a:t>
            </a:r>
            <a:r>
              <a:rPr lang="en-US" sz="1200">
                <a:latin typeface="Cascadia Code" panose="020B0609020000020004" pitchFamily="49" charset="0"/>
                <a:cs typeface="Cascadia Code" panose="020B0609020000020004" pitchFamily="49" charset="0"/>
              </a:rPr>
              <a:t>", "-m", ["</a:t>
            </a:r>
            <a:r>
              <a:rPr lang="en-US" sz="1200" err="1">
                <a:latin typeface="Cascadia Code" panose="020B0609020000020004" pitchFamily="49" charset="0"/>
                <a:cs typeface="Cascadia Code" panose="020B0609020000020004" pitchFamily="49" charset="0"/>
              </a:rPr>
              <a:t>uvicorn</a:t>
            </a:r>
            <a:r>
              <a:rPr lang="en-US" sz="1200">
                <a:latin typeface="Cascadia Code" panose="020B0609020000020004" pitchFamily="49" charset="0"/>
                <a:cs typeface="Cascadia Code" panose="020B0609020000020004" pitchFamily="49" charset="0"/>
              </a:rPr>
              <a:t>", "</a:t>
            </a:r>
            <a:r>
              <a:rPr lang="en-US" sz="1200" err="1">
                <a:latin typeface="Cascadia Code" panose="020B0609020000020004" pitchFamily="49" charset="0"/>
                <a:cs typeface="Cascadia Code" panose="020B0609020000020004" pitchFamily="49" charset="0"/>
              </a:rPr>
              <a:t>main:app</a:t>
            </a:r>
            <a:r>
              <a:rPr lang="en-US" sz="1200">
                <a:latin typeface="Cascadia Code" panose="020B0609020000020004" pitchFamily="49" charset="0"/>
                <a:cs typeface="Cascadia Code" panose="020B0609020000020004" pitchFamily="49" charset="0"/>
              </a:rPr>
              <a:t>"])</a:t>
            </a:r>
          </a:p>
          <a:p>
            <a:pPr algn="l"/>
            <a:r>
              <a:rPr lang="en-US" sz="1200">
                <a:latin typeface="Cascadia Code" panose="020B0609020000020004" pitchFamily="49" charset="0"/>
                <a:cs typeface="Cascadia Code" panose="020B0609020000020004" pitchFamily="49" charset="0"/>
              </a:rPr>
              <a:t>    .</a:t>
            </a:r>
            <a:r>
              <a:rPr lang="en-US" sz="1200" err="1">
                <a:latin typeface="Cascadia Code" panose="020B0609020000020004" pitchFamily="49" charset="0"/>
                <a:cs typeface="Cascadia Code" panose="020B0609020000020004" pitchFamily="49" charset="0"/>
              </a:rPr>
              <a:t>WithHttpEndpoint</a:t>
            </a:r>
            <a:r>
              <a:rPr lang="en-US" sz="1200">
                <a:latin typeface="Cascadia Code" panose="020B0609020000020004" pitchFamily="49" charset="0"/>
                <a:cs typeface="Cascadia Code" panose="020B0609020000020004" pitchFamily="49" charset="0"/>
              </a:rPr>
              <a:t>(env: "UVICORN_PORT", port: 62394);</a:t>
            </a:r>
          </a:p>
        </p:txBody>
      </p:sp>
    </p:spTree>
    <p:extLst>
      <p:ext uri="{BB962C8B-B14F-4D97-AF65-F5344CB8AC3E}">
        <p14:creationId xmlns:p14="http://schemas.microsoft.com/office/powerpoint/2010/main" val="37684403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79B6D-F168-0BD8-4A4D-AB56BAE2661E}"/>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FC453FC-7F61-0FCD-774B-CB11011971DE}"/>
              </a:ext>
            </a:extLst>
          </p:cNvPr>
          <p:cNvGrpSpPr/>
          <p:nvPr/>
        </p:nvGrpSpPr>
        <p:grpSpPr>
          <a:xfrm>
            <a:off x="5304024" y="2787168"/>
            <a:ext cx="6351024" cy="1283663"/>
            <a:chOff x="2280913" y="2889504"/>
            <a:chExt cx="6351024" cy="1283663"/>
          </a:xfrm>
          <a:noFill/>
        </p:grpSpPr>
        <p:sp>
          <p:nvSpPr>
            <p:cNvPr id="10" name="TextBox 9">
              <a:extLst>
                <a:ext uri="{FF2B5EF4-FFF2-40B4-BE49-F238E27FC236}">
                  <a16:creationId xmlns:a16="http://schemas.microsoft.com/office/drawing/2014/main" id="{D34A791F-841F-1E12-92E6-BDE4216B2983}"/>
                </a:ext>
              </a:extLst>
            </p:cNvPr>
            <p:cNvSpPr txBox="1"/>
            <p:nvPr/>
          </p:nvSpPr>
          <p:spPr>
            <a:xfrm>
              <a:off x="2280913" y="2889504"/>
              <a:ext cx="6351024" cy="1283663"/>
            </a:xfrm>
            <a:prstGeom prst="roundRect">
              <a:avLst>
                <a:gd name="adj" fmla="val 50000"/>
              </a:avLst>
            </a:prstGeom>
            <a:grp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lvl="1" defTabSz="457109">
                <a:defRPr/>
              </a:pPr>
              <a:r>
                <a:rPr kumimoji="0" lang="en-US" sz="3200" b="1" i="0" u="none" strike="noStrike" kern="0" cap="none" spc="-75" normalizeH="0" baseline="0" noProof="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Integrations</a:t>
              </a:r>
            </a:p>
          </p:txBody>
        </p:sp>
        <p:sp>
          <p:nvSpPr>
            <p:cNvPr id="11" name="Graphic 249">
              <a:extLst>
                <a:ext uri="{FF2B5EF4-FFF2-40B4-BE49-F238E27FC236}">
                  <a16:creationId xmlns:a16="http://schemas.microsoft.com/office/drawing/2014/main" id="{DB0BAFE6-1C0F-DC92-EE1D-79BFFF260FC4}"/>
                </a:ext>
              </a:extLst>
            </p:cNvPr>
            <p:cNvSpPr/>
            <p:nvPr/>
          </p:nvSpPr>
          <p:spPr>
            <a:xfrm>
              <a:off x="2847259" y="3168096"/>
              <a:ext cx="629615" cy="726479"/>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grp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6" name="TextBox 5">
            <a:extLst>
              <a:ext uri="{FF2B5EF4-FFF2-40B4-BE49-F238E27FC236}">
                <a16:creationId xmlns:a16="http://schemas.microsoft.com/office/drawing/2014/main" id="{F7C23F76-81EB-84F4-B53B-149FA3EFADDD}"/>
              </a:ext>
            </a:extLst>
          </p:cNvPr>
          <p:cNvSpPr txBox="1"/>
          <p:nvPr/>
        </p:nvSpPr>
        <p:spPr>
          <a:xfrm>
            <a:off x="5304024" y="2787168"/>
            <a:ext cx="4010664" cy="1283663"/>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Integrations</a:t>
            </a:r>
          </a:p>
        </p:txBody>
      </p:sp>
      <p:sp>
        <p:nvSpPr>
          <p:cNvPr id="4" name="Freeform: Shape 15" descr="Gradient icon of a gear and a trending up arrow">
            <a:extLst>
              <a:ext uri="{FF2B5EF4-FFF2-40B4-BE49-F238E27FC236}">
                <a16:creationId xmlns:a16="http://schemas.microsoft.com/office/drawing/2014/main" id="{37BA7C93-8D2D-003C-9639-039E6D1ECF30}"/>
              </a:ext>
            </a:extLst>
          </p:cNvPr>
          <p:cNvSpPr>
            <a:spLocks noChangeAspect="1"/>
          </p:cNvSpPr>
          <p:nvPr/>
        </p:nvSpPr>
        <p:spPr>
          <a:xfrm>
            <a:off x="5729086" y="3092713"/>
            <a:ext cx="728227" cy="699527"/>
          </a:xfrm>
          <a:custGeom>
            <a:avLst/>
            <a:gdLst>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0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16868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2793 w 871150"/>
              <a:gd name="connsiteY33" fmla="*/ 1172 h 820497"/>
              <a:gd name="connsiteX34" fmla="*/ 56984 w 871150"/>
              <a:gd name="connsiteY34" fmla="*/ 24211 h 820497"/>
              <a:gd name="connsiteX35" fmla="*/ 1176 w 871150"/>
              <a:gd name="connsiteY35" fmla="*/ 1172 h 820497"/>
              <a:gd name="connsiteX36" fmla="*/ 0 w 871150"/>
              <a:gd name="connsiteY36"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56984 w 871150"/>
              <a:gd name="connsiteY33" fmla="*/ 24211 h 820497"/>
              <a:gd name="connsiteX34" fmla="*/ 1176 w 871150"/>
              <a:gd name="connsiteY34" fmla="*/ 1172 h 820497"/>
              <a:gd name="connsiteX35" fmla="*/ 0 w 871150"/>
              <a:gd name="connsiteY35"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76 w 871150"/>
              <a:gd name="connsiteY33" fmla="*/ 1172 h 820497"/>
              <a:gd name="connsiteX34" fmla="*/ 0 w 871150"/>
              <a:gd name="connsiteY34" fmla="*/ 0 h 820497"/>
              <a:gd name="connsiteX0" fmla="*/ 419523 w 839050"/>
              <a:gd name="connsiteY0" fmla="*/ 285004 h 805982"/>
              <a:gd name="connsiteX1" fmla="*/ 305112 w 839050"/>
              <a:gd name="connsiteY1" fmla="*/ 402995 h 805982"/>
              <a:gd name="connsiteX2" fmla="*/ 419523 w 839050"/>
              <a:gd name="connsiteY2" fmla="*/ 520981 h 805982"/>
              <a:gd name="connsiteX3" fmla="*/ 533942 w 839050"/>
              <a:gd name="connsiteY3" fmla="*/ 402995 h 805982"/>
              <a:gd name="connsiteX4" fmla="*/ 419523 w 839050"/>
              <a:gd name="connsiteY4" fmla="*/ 285004 h 805982"/>
              <a:gd name="connsiteX5" fmla="*/ 266635 w 839050"/>
              <a:gd name="connsiteY5" fmla="*/ 0 h 805982"/>
              <a:gd name="connsiteX6" fmla="*/ 306003 w 839050"/>
              <a:gd name="connsiteY6" fmla="*/ 41277 h 805982"/>
              <a:gd name="connsiteX7" fmla="*/ 534818 w 839050"/>
              <a:gd name="connsiteY7" fmla="*/ 41320 h 805982"/>
              <a:gd name="connsiteX8" fmla="*/ 573735 w 839050"/>
              <a:gd name="connsiteY8" fmla="*/ 535 h 805982"/>
              <a:gd name="connsiteX9" fmla="*/ 690878 w 839050"/>
              <a:gd name="connsiteY9" fmla="*/ 73036 h 805982"/>
              <a:gd name="connsiteX10" fmla="*/ 676190 w 839050"/>
              <a:gd name="connsiteY10" fmla="*/ 122660 h 805982"/>
              <a:gd name="connsiteX11" fmla="*/ 790624 w 839050"/>
              <a:gd name="connsiteY11" fmla="*/ 320136 h 805982"/>
              <a:gd name="connsiteX12" fmla="*/ 833165 w 839050"/>
              <a:gd name="connsiteY12" fmla="*/ 330344 h 805982"/>
              <a:gd name="connsiteX13" fmla="*/ 839050 w 839050"/>
              <a:gd name="connsiteY13" fmla="*/ 402995 h 805982"/>
              <a:gd name="connsiteX14" fmla="*/ 833670 w 839050"/>
              <a:gd name="connsiteY14" fmla="*/ 472504 h 805982"/>
              <a:gd name="connsiteX15" fmla="*/ 787591 w 839050"/>
              <a:gd name="connsiteY15" fmla="*/ 483861 h 805982"/>
              <a:gd name="connsiteX16" fmla="*/ 673844 w 839050"/>
              <a:gd name="connsiteY16" fmla="*/ 680222 h 805982"/>
              <a:gd name="connsiteX17" fmla="*/ 689481 w 839050"/>
              <a:gd name="connsiteY17" fmla="*/ 734173 h 805982"/>
              <a:gd name="connsiteX18" fmla="*/ 572450 w 839050"/>
              <a:gd name="connsiteY18" fmla="*/ 805982 h 805982"/>
              <a:gd name="connsiteX19" fmla="*/ 533089 w 839050"/>
              <a:gd name="connsiteY19" fmla="*/ 764701 h 805982"/>
              <a:gd name="connsiteX20" fmla="*/ 304274 w 839050"/>
              <a:gd name="connsiteY20" fmla="*/ 764662 h 805982"/>
              <a:gd name="connsiteX21" fmla="*/ 265342 w 839050"/>
              <a:gd name="connsiteY21" fmla="*/ 805463 h 805982"/>
              <a:gd name="connsiteX22" fmla="*/ 148199 w 839050"/>
              <a:gd name="connsiteY22" fmla="*/ 732977 h 805982"/>
              <a:gd name="connsiteX23" fmla="*/ 162902 w 839050"/>
              <a:gd name="connsiteY23" fmla="*/ 683319 h 805982"/>
              <a:gd name="connsiteX24" fmla="*/ 48460 w 839050"/>
              <a:gd name="connsiteY24" fmla="*/ 485846 h 805982"/>
              <a:gd name="connsiteX25" fmla="*/ 5889 w 839050"/>
              <a:gd name="connsiteY25" fmla="*/ 475627 h 805982"/>
              <a:gd name="connsiteX26" fmla="*/ 0 w 839050"/>
              <a:gd name="connsiteY26" fmla="*/ 402995 h 805982"/>
              <a:gd name="connsiteX27" fmla="*/ 5383 w 839050"/>
              <a:gd name="connsiteY27" fmla="*/ 333482 h 805982"/>
              <a:gd name="connsiteX28" fmla="*/ 51490 w 839050"/>
              <a:gd name="connsiteY28" fmla="*/ 322117 h 805982"/>
              <a:gd name="connsiteX29" fmla="*/ 165237 w 839050"/>
              <a:gd name="connsiteY29" fmla="*/ 125767 h 805982"/>
              <a:gd name="connsiteX30" fmla="*/ 149603 w 839050"/>
              <a:gd name="connsiteY30" fmla="*/ 71790 h 805982"/>
              <a:gd name="connsiteX31" fmla="*/ 266635 w 839050"/>
              <a:gd name="connsiteY31" fmla="*/ 0 h 8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9050" h="805982">
                <a:moveTo>
                  <a:pt x="419523" y="285004"/>
                </a:moveTo>
                <a:cubicBezTo>
                  <a:pt x="356336" y="285004"/>
                  <a:pt x="305112" y="337832"/>
                  <a:pt x="305112" y="402995"/>
                </a:cubicBezTo>
                <a:cubicBezTo>
                  <a:pt x="305112" y="468154"/>
                  <a:pt x="356336" y="520981"/>
                  <a:pt x="419523" y="520981"/>
                </a:cubicBezTo>
                <a:cubicBezTo>
                  <a:pt x="482718" y="520981"/>
                  <a:pt x="533942" y="468154"/>
                  <a:pt x="533942" y="402995"/>
                </a:cubicBezTo>
                <a:cubicBezTo>
                  <a:pt x="533942" y="337832"/>
                  <a:pt x="482718" y="285004"/>
                  <a:pt x="419523" y="285004"/>
                </a:cubicBezTo>
                <a:close/>
                <a:moveTo>
                  <a:pt x="266635" y="0"/>
                </a:moveTo>
                <a:lnTo>
                  <a:pt x="306003" y="41277"/>
                </a:lnTo>
                <a:cubicBezTo>
                  <a:pt x="368222" y="106529"/>
                  <a:pt x="472584" y="106552"/>
                  <a:pt x="534818" y="41320"/>
                </a:cubicBezTo>
                <a:lnTo>
                  <a:pt x="573735" y="535"/>
                </a:lnTo>
                <a:cubicBezTo>
                  <a:pt x="616719" y="18058"/>
                  <a:pt x="656222" y="42697"/>
                  <a:pt x="690878" y="73036"/>
                </a:cubicBezTo>
                <a:lnTo>
                  <a:pt x="676190" y="122660"/>
                </a:lnTo>
                <a:cubicBezTo>
                  <a:pt x="650626" y="208996"/>
                  <a:pt x="702819" y="299062"/>
                  <a:pt x="790624" y="320136"/>
                </a:cubicBezTo>
                <a:lnTo>
                  <a:pt x="833165" y="330344"/>
                </a:lnTo>
                <a:cubicBezTo>
                  <a:pt x="837040" y="353967"/>
                  <a:pt x="839050" y="378241"/>
                  <a:pt x="839050" y="402995"/>
                </a:cubicBezTo>
                <a:cubicBezTo>
                  <a:pt x="839050" y="426653"/>
                  <a:pt x="837213" y="449876"/>
                  <a:pt x="833670" y="472504"/>
                </a:cubicBezTo>
                <a:lnTo>
                  <a:pt x="787591" y="483861"/>
                </a:lnTo>
                <a:cubicBezTo>
                  <a:pt x="700658" y="505304"/>
                  <a:pt x="649005" y="594459"/>
                  <a:pt x="673844" y="680222"/>
                </a:cubicBezTo>
                <a:lnTo>
                  <a:pt x="689481" y="734173"/>
                </a:lnTo>
                <a:cubicBezTo>
                  <a:pt x="654806" y="764251"/>
                  <a:pt x="615345" y="788651"/>
                  <a:pt x="572450" y="805982"/>
                </a:cubicBezTo>
                <a:lnTo>
                  <a:pt x="533089" y="764701"/>
                </a:lnTo>
                <a:cubicBezTo>
                  <a:pt x="470870" y="699453"/>
                  <a:pt x="366509" y="699438"/>
                  <a:pt x="304274" y="764662"/>
                </a:cubicBezTo>
                <a:lnTo>
                  <a:pt x="265342" y="805463"/>
                </a:lnTo>
                <a:cubicBezTo>
                  <a:pt x="222358" y="787943"/>
                  <a:pt x="182862" y="763308"/>
                  <a:pt x="148199" y="732977"/>
                </a:cubicBezTo>
                <a:lnTo>
                  <a:pt x="162902" y="683319"/>
                </a:lnTo>
                <a:cubicBezTo>
                  <a:pt x="188466" y="596990"/>
                  <a:pt x="136266" y="506920"/>
                  <a:pt x="48460" y="485846"/>
                </a:cubicBezTo>
                <a:lnTo>
                  <a:pt x="5889" y="475627"/>
                </a:lnTo>
                <a:cubicBezTo>
                  <a:pt x="2014" y="452015"/>
                  <a:pt x="0" y="427749"/>
                  <a:pt x="0" y="402995"/>
                </a:cubicBezTo>
                <a:cubicBezTo>
                  <a:pt x="0" y="379333"/>
                  <a:pt x="1841" y="356113"/>
                  <a:pt x="5383" y="333482"/>
                </a:cubicBezTo>
                <a:lnTo>
                  <a:pt x="51490" y="322117"/>
                </a:lnTo>
                <a:cubicBezTo>
                  <a:pt x="138435" y="300674"/>
                  <a:pt x="190083" y="211523"/>
                  <a:pt x="165237" y="125767"/>
                </a:cubicBezTo>
                <a:lnTo>
                  <a:pt x="149603" y="71790"/>
                </a:lnTo>
                <a:cubicBezTo>
                  <a:pt x="184275" y="41712"/>
                  <a:pt x="223740" y="17319"/>
                  <a:pt x="266635" y="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35712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D88ED9-6A2B-1BAF-720B-D2F3A112D986}"/>
              </a:ext>
            </a:extLst>
          </p:cNvPr>
          <p:cNvPicPr>
            <a:picLocks noChangeAspect="1"/>
          </p:cNvPicPr>
          <p:nvPr/>
        </p:nvPicPr>
        <p:blipFill>
          <a:blip r:embed="rId2"/>
          <a:stretch>
            <a:fillRect/>
          </a:stretch>
        </p:blipFill>
        <p:spPr>
          <a:xfrm>
            <a:off x="1044703" y="1826826"/>
            <a:ext cx="10102593" cy="3204347"/>
          </a:xfrm>
          <a:prstGeom prst="rect">
            <a:avLst/>
          </a:prstGeom>
        </p:spPr>
      </p:pic>
      <p:sp>
        <p:nvSpPr>
          <p:cNvPr id="8" name="Rectangle 7">
            <a:extLst>
              <a:ext uri="{FF2B5EF4-FFF2-40B4-BE49-F238E27FC236}">
                <a16:creationId xmlns:a16="http://schemas.microsoft.com/office/drawing/2014/main" id="{26E19E84-7B27-59EA-019A-15F2F6BE4398}"/>
              </a:ext>
            </a:extLst>
          </p:cNvPr>
          <p:cNvSpPr/>
          <p:nvPr/>
        </p:nvSpPr>
        <p:spPr bwMode="auto">
          <a:xfrm>
            <a:off x="1272209" y="3326296"/>
            <a:ext cx="2570921" cy="821634"/>
          </a:xfrm>
          <a:prstGeom prst="rect">
            <a:avLst/>
          </a:prstGeom>
          <a:solidFill>
            <a:srgbClr val="A37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EB6BFC5-1EF1-9254-66A9-A8872B541710}"/>
              </a:ext>
            </a:extLst>
          </p:cNvPr>
          <p:cNvSpPr/>
          <p:nvPr/>
        </p:nvSpPr>
        <p:spPr bwMode="auto">
          <a:xfrm>
            <a:off x="8348872" y="2405270"/>
            <a:ext cx="2570921" cy="821634"/>
          </a:xfrm>
          <a:prstGeom prst="rect">
            <a:avLst/>
          </a:prstGeom>
          <a:solidFill>
            <a:srgbClr val="296F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296FE6"/>
              </a:solidFill>
              <a:ea typeface="Segoe UI" pitchFamily="34" charset="0"/>
              <a:cs typeface="Segoe UI" pitchFamily="34" charset="0"/>
            </a:endParaRPr>
          </a:p>
        </p:txBody>
      </p:sp>
    </p:spTree>
    <p:extLst>
      <p:ext uri="{BB962C8B-B14F-4D97-AF65-F5344CB8AC3E}">
        <p14:creationId xmlns:p14="http://schemas.microsoft.com/office/powerpoint/2010/main" val="2453393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C02BF-E061-AE2A-308D-5134BA4CD011}"/>
            </a:ext>
          </a:extLst>
        </p:cNvPr>
        <p:cNvGrpSpPr/>
        <p:nvPr/>
      </p:nvGrpSpPr>
      <p:grpSpPr>
        <a:xfrm>
          <a:off x="0" y="0"/>
          <a:ext cx="0" cy="0"/>
          <a:chOff x="0" y="0"/>
          <a:chExt cx="0" cy="0"/>
        </a:xfrm>
      </p:grpSpPr>
      <p:sp>
        <p:nvSpPr>
          <p:cNvPr id="7" name="Rectangle: Rounded Corners 9">
            <a:extLst>
              <a:ext uri="{FF2B5EF4-FFF2-40B4-BE49-F238E27FC236}">
                <a16:creationId xmlns:a16="http://schemas.microsoft.com/office/drawing/2014/main" id="{480E2392-C50C-0903-E80F-AD511F1D83DF}"/>
              </a:ext>
              <a:ext uri="{C183D7F6-B498-43B3-948B-1728B52AA6E4}">
                <adec:decorative xmlns:adec="http://schemas.microsoft.com/office/drawing/2017/decorative" val="1"/>
              </a:ext>
            </a:extLst>
          </p:cNvPr>
          <p:cNvSpPr/>
          <p:nvPr/>
        </p:nvSpPr>
        <p:spPr>
          <a:xfrm>
            <a:off x="291494" y="407546"/>
            <a:ext cx="11515479" cy="6112524"/>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TextBox 7">
            <a:extLst>
              <a:ext uri="{FF2B5EF4-FFF2-40B4-BE49-F238E27FC236}">
                <a16:creationId xmlns:a16="http://schemas.microsoft.com/office/drawing/2014/main" id="{7FAE126C-A28A-7B45-652F-F46C089719A3}"/>
              </a:ext>
            </a:extLst>
          </p:cNvPr>
          <p:cNvSpPr txBox="1"/>
          <p:nvPr/>
        </p:nvSpPr>
        <p:spPr>
          <a:xfrm>
            <a:off x="385027" y="139343"/>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cs typeface="Open Sans SemiBold"/>
              </a:rPr>
              <a:t>.NET Aspire Integrations</a:t>
            </a:r>
            <a:endParaRPr lang="en-US" sz="1800"/>
          </a:p>
        </p:txBody>
      </p:sp>
      <p:pic>
        <p:nvPicPr>
          <p:cNvPr id="1026" name="Picture 2" descr="Apache kafka logo - Social media &amp; Logos Icons">
            <a:extLst>
              <a:ext uri="{FF2B5EF4-FFF2-40B4-BE49-F238E27FC236}">
                <a16:creationId xmlns:a16="http://schemas.microsoft.com/office/drawing/2014/main" id="{BCC1CE1E-2108-FCF8-92DF-2F3CA1D09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570" y="1278548"/>
            <a:ext cx="1632182" cy="8160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CAD6004-348E-3ED1-27C6-12748F4CC54A}"/>
              </a:ext>
            </a:extLst>
          </p:cNvPr>
          <p:cNvPicPr>
            <a:picLocks noChangeAspect="1"/>
          </p:cNvPicPr>
          <p:nvPr/>
        </p:nvPicPr>
        <p:blipFill>
          <a:blip r:embed="rId4"/>
          <a:stretch>
            <a:fillRect/>
          </a:stretch>
        </p:blipFill>
        <p:spPr>
          <a:xfrm>
            <a:off x="4463819" y="3851557"/>
            <a:ext cx="964671" cy="711643"/>
          </a:xfrm>
          <a:prstGeom prst="rect">
            <a:avLst/>
          </a:prstGeom>
        </p:spPr>
      </p:pic>
      <p:pic>
        <p:nvPicPr>
          <p:cNvPr id="1030" name="Picture 6" descr="Elasticsearch logo | Dwglogo">
            <a:extLst>
              <a:ext uri="{FF2B5EF4-FFF2-40B4-BE49-F238E27FC236}">
                <a16:creationId xmlns:a16="http://schemas.microsoft.com/office/drawing/2014/main" id="{13D2F7FA-1462-AAAB-71C4-CFBACA5066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0749" y="3037068"/>
            <a:ext cx="2022591" cy="11382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Keycloak Logo 600px - Keycloak Spring - Full Size PNG Image - PNGkit">
            <a:extLst>
              <a:ext uri="{FF2B5EF4-FFF2-40B4-BE49-F238E27FC236}">
                <a16:creationId xmlns:a16="http://schemas.microsoft.com/office/drawing/2014/main" id="{1E1AB6AC-F827-F075-CD82-E1BAC44E0A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8665" y="1674926"/>
            <a:ext cx="2153632" cy="4407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lvus">
            <a:extLst>
              <a:ext uri="{FF2B5EF4-FFF2-40B4-BE49-F238E27FC236}">
                <a16:creationId xmlns:a16="http://schemas.microsoft.com/office/drawing/2014/main" id="{CCA6E1D9-20E9-59DE-38D5-DEB8772963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6196" y="2661609"/>
            <a:ext cx="2022591" cy="4558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connect and first use mongoDB | Mesin Kasir">
            <a:extLst>
              <a:ext uri="{FF2B5EF4-FFF2-40B4-BE49-F238E27FC236}">
                <a16:creationId xmlns:a16="http://schemas.microsoft.com/office/drawing/2014/main" id="{4F0C2A9D-8532-9034-A040-678EFA497B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8322" y="4613316"/>
            <a:ext cx="2274856" cy="60011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ySQL logo PNG">
            <a:extLst>
              <a:ext uri="{FF2B5EF4-FFF2-40B4-BE49-F238E27FC236}">
                <a16:creationId xmlns:a16="http://schemas.microsoft.com/office/drawing/2014/main" id="{D74C0869-4D96-A32B-238B-67D5EB90DD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4426" y="264922"/>
            <a:ext cx="1408065" cy="14080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stributed messaging with NATS">
            <a:extLst>
              <a:ext uri="{FF2B5EF4-FFF2-40B4-BE49-F238E27FC236}">
                <a16:creationId xmlns:a16="http://schemas.microsoft.com/office/drawing/2014/main" id="{AE384028-50A5-376C-41C9-D445BEDC1E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8234" y="4810368"/>
            <a:ext cx="1718916" cy="44203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orking with EF Core Migrations - DEV Community">
            <a:extLst>
              <a:ext uri="{FF2B5EF4-FFF2-40B4-BE49-F238E27FC236}">
                <a16:creationId xmlns:a16="http://schemas.microsoft.com/office/drawing/2014/main" id="{848C8FD7-0793-4E23-4B39-C3F53ABE71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2858" y="1190740"/>
            <a:ext cx="1632181" cy="99170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itHub - dotnet/orleans: Cloud Native application framework for .NET">
            <a:extLst>
              <a:ext uri="{FF2B5EF4-FFF2-40B4-BE49-F238E27FC236}">
                <a16:creationId xmlns:a16="http://schemas.microsoft.com/office/drawing/2014/main" id="{06C8B1CA-BFFA-97D5-653A-B5C3B906AD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3396" y="4812594"/>
            <a:ext cx="1701178" cy="6505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escargar Logotipo completo de PostgreSQL PNG transparente - StickPNG">
            <a:extLst>
              <a:ext uri="{FF2B5EF4-FFF2-40B4-BE49-F238E27FC236}">
                <a16:creationId xmlns:a16="http://schemas.microsoft.com/office/drawing/2014/main" id="{FA247140-F8DA-2C00-51DF-2E1E5CEDA13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911" y="2616303"/>
            <a:ext cx="1242391" cy="113471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Qdrant Icon Logo PNG Vector (SVG) Free Download">
            <a:extLst>
              <a:ext uri="{FF2B5EF4-FFF2-40B4-BE49-F238E27FC236}">
                <a16:creationId xmlns:a16="http://schemas.microsoft.com/office/drawing/2014/main" id="{6D4B5117-9538-F93E-644F-FD84744D6E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91534" y="2682326"/>
            <a:ext cx="616756" cy="71164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Download RabbitMQ Logo in SVG Vector or PNG File Format - Logo.wine">
            <a:extLst>
              <a:ext uri="{FF2B5EF4-FFF2-40B4-BE49-F238E27FC236}">
                <a16:creationId xmlns:a16="http://schemas.microsoft.com/office/drawing/2014/main" id="{0BB7668F-13BA-F12B-1BE7-2127A9E40AD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85750" y="5155500"/>
            <a:ext cx="2553749" cy="170249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dis – Logos Download">
            <a:extLst>
              <a:ext uri="{FF2B5EF4-FFF2-40B4-BE49-F238E27FC236}">
                <a16:creationId xmlns:a16="http://schemas.microsoft.com/office/drawing/2014/main" id="{4318CA17-88CA-1044-E09B-3A6D88DE9E1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23323" y="758290"/>
            <a:ext cx="1632181" cy="520258"/>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ntroducing the new Seq Logo">
            <a:extLst>
              <a:ext uri="{FF2B5EF4-FFF2-40B4-BE49-F238E27FC236}">
                <a16:creationId xmlns:a16="http://schemas.microsoft.com/office/drawing/2014/main" id="{B4DD3735-6B55-6A76-34EB-C53DEC0FD7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99481" y="2424457"/>
            <a:ext cx="1154043" cy="52843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Microsoft Sql Server Logo Png">
            <a:extLst>
              <a:ext uri="{FF2B5EF4-FFF2-40B4-BE49-F238E27FC236}">
                <a16:creationId xmlns:a16="http://schemas.microsoft.com/office/drawing/2014/main" id="{90C1A0F7-7C2E-5272-98F1-0736AC29280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97583" y="3424945"/>
            <a:ext cx="1154043" cy="93290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Why you should use Azure Application Insights - The Codegarden">
            <a:extLst>
              <a:ext uri="{FF2B5EF4-FFF2-40B4-BE49-F238E27FC236}">
                <a16:creationId xmlns:a16="http://schemas.microsoft.com/office/drawing/2014/main" id="{299E2201-FD76-E1CB-ABD2-8058B9EB121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96000" y="3891399"/>
            <a:ext cx="857619" cy="85761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Data Execution Engines on Azure Marketplace | StreamSets">
            <a:extLst>
              <a:ext uri="{FF2B5EF4-FFF2-40B4-BE49-F238E27FC236}">
                <a16:creationId xmlns:a16="http://schemas.microsoft.com/office/drawing/2014/main" id="{15A04AD8-28AF-421D-1A55-7D959581AEE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13212" y="799857"/>
            <a:ext cx="1369828" cy="809444"/>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omepage - PBI Analytics">
            <a:extLst>
              <a:ext uri="{FF2B5EF4-FFF2-40B4-BE49-F238E27FC236}">
                <a16:creationId xmlns:a16="http://schemas.microsoft.com/office/drawing/2014/main" id="{4601B889-9679-226C-851E-887A19F66F0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54356" y="5094497"/>
            <a:ext cx="2419116" cy="1521068"/>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Pricing - Azure AI Search | Microsoft Azure">
            <a:extLst>
              <a:ext uri="{FF2B5EF4-FFF2-40B4-BE49-F238E27FC236}">
                <a16:creationId xmlns:a16="http://schemas.microsoft.com/office/drawing/2014/main" id="{024B1403-E481-E7D0-E849-AEDAF21F354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96645" y="3482166"/>
            <a:ext cx="1921078" cy="1008566"/>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Instantly see into all your systems, apps, and services | Datadog">
            <a:extLst>
              <a:ext uri="{FF2B5EF4-FFF2-40B4-BE49-F238E27FC236}">
                <a16:creationId xmlns:a16="http://schemas.microsoft.com/office/drawing/2014/main" id="{C4680DBB-B1A5-1C43-6C69-B3F24067AD1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9224" y="5295706"/>
            <a:ext cx="1585415" cy="1014666"/>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Azure OpenAI Service: Microsoft integriert ChatGPT und Dall-E in Cloud">
            <a:extLst>
              <a:ext uri="{FF2B5EF4-FFF2-40B4-BE49-F238E27FC236}">
                <a16:creationId xmlns:a16="http://schemas.microsoft.com/office/drawing/2014/main" id="{AC6F8CF9-18B2-F2E5-9D59-357A9DF3C87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71242" y="5666832"/>
            <a:ext cx="1390200" cy="780154"/>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Azure has a new logo, but where do you download it? Here!">
            <a:extLst>
              <a:ext uri="{FF2B5EF4-FFF2-40B4-BE49-F238E27FC236}">
                <a16:creationId xmlns:a16="http://schemas.microsoft.com/office/drawing/2014/main" id="{47389515-DEFB-BD53-6D65-66C596E154C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40135" y="4272684"/>
            <a:ext cx="758290" cy="75829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Azure SignalR Service Pricing | Microsoft Azure">
            <a:extLst>
              <a:ext uri="{FF2B5EF4-FFF2-40B4-BE49-F238E27FC236}">
                <a16:creationId xmlns:a16="http://schemas.microsoft.com/office/drawing/2014/main" id="{395FAF4A-9349-7650-D202-BFEEBF8C8BE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925504" y="1469798"/>
            <a:ext cx="1593326" cy="836496"/>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Azure Blob Storage - LOGICMIND">
            <a:extLst>
              <a:ext uri="{FF2B5EF4-FFF2-40B4-BE49-F238E27FC236}">
                <a16:creationId xmlns:a16="http://schemas.microsoft.com/office/drawing/2014/main" id="{8D0C7879-0978-1616-134E-A4B129C358A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654913" y="4443526"/>
            <a:ext cx="2320325" cy="942632"/>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Download Azure Table storage Logo PNG and Vector (PDF, SVG, Ai, EPS) Free">
            <a:extLst>
              <a:ext uri="{FF2B5EF4-FFF2-40B4-BE49-F238E27FC236}">
                <a16:creationId xmlns:a16="http://schemas.microsoft.com/office/drawing/2014/main" id="{607C14DC-BA63-42AA-5DD2-405326F1622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93743" y="2075970"/>
            <a:ext cx="1044613" cy="780154"/>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Amazon Web Services Logo, symbol, meaning, history, PNG, brand">
            <a:extLst>
              <a:ext uri="{FF2B5EF4-FFF2-40B4-BE49-F238E27FC236}">
                <a16:creationId xmlns:a16="http://schemas.microsoft.com/office/drawing/2014/main" id="{D1AE9814-221C-5B8E-CA48-F45243D5CAB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52423" y="5569869"/>
            <a:ext cx="1469017" cy="826847"/>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Python Logo - PNG and Vector - Logo Download">
            <a:extLst>
              <a:ext uri="{FF2B5EF4-FFF2-40B4-BE49-F238E27FC236}">
                <a16:creationId xmlns:a16="http://schemas.microsoft.com/office/drawing/2014/main" id="{CD10E887-9B63-A0F0-0E70-84FCE384F4A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327358" y="2047881"/>
            <a:ext cx="991639" cy="1102388"/>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Node (Node.JS) – Logos Download">
            <a:extLst>
              <a:ext uri="{FF2B5EF4-FFF2-40B4-BE49-F238E27FC236}">
                <a16:creationId xmlns:a16="http://schemas.microsoft.com/office/drawing/2014/main" id="{F22CC423-709E-A716-766F-C3FC5660A91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65621" y="5593880"/>
            <a:ext cx="1178037" cy="72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09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25E-6 0.04606 L 1.25E-6 1.48148E-6 " pathEditMode="relative" rAng="0" ptsTypes="AA">
                                      <p:cBhvr>
                                        <p:cTn id="9" dur="500" fill="hold"/>
                                        <p:tgtEl>
                                          <p:spTgt spid="8"/>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20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00"/>
                                        <p:tgtEl>
                                          <p:spTgt spid="1026"/>
                                        </p:tgtEl>
                                      </p:cBhvr>
                                    </p:animEffect>
                                  </p:childTnLst>
                                </p:cTn>
                              </p:par>
                            </p:childTnLst>
                          </p:cTn>
                        </p:par>
                        <p:par>
                          <p:cTn id="14" fill="hold">
                            <p:stCondLst>
                              <p:cond delay="900"/>
                            </p:stCondLst>
                            <p:childTnLst>
                              <p:par>
                                <p:cTn id="15" presetID="10" presetClass="entr" presetSubtype="0" fill="hold" nodeType="after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
                                        <p:tgtEl>
                                          <p:spTgt spid="10"/>
                                        </p:tgtEl>
                                      </p:cBhvr>
                                    </p:animEffect>
                                  </p:childTnLst>
                                </p:cTn>
                              </p:par>
                            </p:childTnLst>
                          </p:cTn>
                        </p:par>
                        <p:par>
                          <p:cTn id="18" fill="hold">
                            <p:stCondLst>
                              <p:cond delay="1300"/>
                            </p:stCondLst>
                            <p:childTnLst>
                              <p:par>
                                <p:cTn id="19" presetID="10" presetClass="entr" presetSubtype="0" fill="hold" nodeType="afterEffect">
                                  <p:stCondLst>
                                    <p:cond delay="20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200"/>
                                        <p:tgtEl>
                                          <p:spTgt spid="1030"/>
                                        </p:tgtEl>
                                      </p:cBhvr>
                                    </p:animEffect>
                                  </p:childTnLst>
                                </p:cTn>
                              </p:par>
                            </p:childTnLst>
                          </p:cTn>
                        </p:par>
                        <p:par>
                          <p:cTn id="22" fill="hold">
                            <p:stCondLst>
                              <p:cond delay="1700"/>
                            </p:stCondLst>
                            <p:childTnLst>
                              <p:par>
                                <p:cTn id="23" presetID="10" presetClass="entr" presetSubtype="0" fill="hold" nodeType="afterEffect">
                                  <p:stCondLst>
                                    <p:cond delay="200"/>
                                  </p:stCondLst>
                                  <p:childTnLst>
                                    <p:set>
                                      <p:cBhvr>
                                        <p:cTn id="24" dur="1" fill="hold">
                                          <p:stCondLst>
                                            <p:cond delay="0"/>
                                          </p:stCondLst>
                                        </p:cTn>
                                        <p:tgtEl>
                                          <p:spTgt spid="1032"/>
                                        </p:tgtEl>
                                        <p:attrNameLst>
                                          <p:attrName>style.visibility</p:attrName>
                                        </p:attrNameLst>
                                      </p:cBhvr>
                                      <p:to>
                                        <p:strVal val="visible"/>
                                      </p:to>
                                    </p:set>
                                    <p:animEffect transition="in" filter="fade">
                                      <p:cBhvr>
                                        <p:cTn id="25" dur="200"/>
                                        <p:tgtEl>
                                          <p:spTgt spid="1032"/>
                                        </p:tgtEl>
                                      </p:cBhvr>
                                    </p:animEffect>
                                  </p:childTnLst>
                                </p:cTn>
                              </p:par>
                            </p:childTnLst>
                          </p:cTn>
                        </p:par>
                        <p:par>
                          <p:cTn id="26" fill="hold">
                            <p:stCondLst>
                              <p:cond delay="2100"/>
                            </p:stCondLst>
                            <p:childTnLst>
                              <p:par>
                                <p:cTn id="27" presetID="10" presetClass="entr" presetSubtype="0" fill="hold" nodeType="afterEffect">
                                  <p:stCondLst>
                                    <p:cond delay="200"/>
                                  </p:stCondLst>
                                  <p:childTnLst>
                                    <p:set>
                                      <p:cBhvr>
                                        <p:cTn id="28" dur="1" fill="hold">
                                          <p:stCondLst>
                                            <p:cond delay="0"/>
                                          </p:stCondLst>
                                        </p:cTn>
                                        <p:tgtEl>
                                          <p:spTgt spid="1034"/>
                                        </p:tgtEl>
                                        <p:attrNameLst>
                                          <p:attrName>style.visibility</p:attrName>
                                        </p:attrNameLst>
                                      </p:cBhvr>
                                      <p:to>
                                        <p:strVal val="visible"/>
                                      </p:to>
                                    </p:set>
                                    <p:animEffect transition="in" filter="fade">
                                      <p:cBhvr>
                                        <p:cTn id="29" dur="200"/>
                                        <p:tgtEl>
                                          <p:spTgt spid="1034"/>
                                        </p:tgtEl>
                                      </p:cBhvr>
                                    </p:animEffect>
                                  </p:childTnLst>
                                </p:cTn>
                              </p:par>
                            </p:childTnLst>
                          </p:cTn>
                        </p:par>
                        <p:par>
                          <p:cTn id="30" fill="hold">
                            <p:stCondLst>
                              <p:cond delay="2500"/>
                            </p:stCondLst>
                            <p:childTnLst>
                              <p:par>
                                <p:cTn id="31" presetID="10" presetClass="entr" presetSubtype="0" fill="hold" nodeType="afterEffect">
                                  <p:stCondLst>
                                    <p:cond delay="200"/>
                                  </p:stCondLst>
                                  <p:childTnLst>
                                    <p:set>
                                      <p:cBhvr>
                                        <p:cTn id="32" dur="1" fill="hold">
                                          <p:stCondLst>
                                            <p:cond delay="0"/>
                                          </p:stCondLst>
                                        </p:cTn>
                                        <p:tgtEl>
                                          <p:spTgt spid="1036"/>
                                        </p:tgtEl>
                                        <p:attrNameLst>
                                          <p:attrName>style.visibility</p:attrName>
                                        </p:attrNameLst>
                                      </p:cBhvr>
                                      <p:to>
                                        <p:strVal val="visible"/>
                                      </p:to>
                                    </p:set>
                                    <p:animEffect transition="in" filter="fade">
                                      <p:cBhvr>
                                        <p:cTn id="33" dur="200"/>
                                        <p:tgtEl>
                                          <p:spTgt spid="1036"/>
                                        </p:tgtEl>
                                      </p:cBhvr>
                                    </p:animEffect>
                                  </p:childTnLst>
                                </p:cTn>
                              </p:par>
                            </p:childTnLst>
                          </p:cTn>
                        </p:par>
                        <p:par>
                          <p:cTn id="34" fill="hold">
                            <p:stCondLst>
                              <p:cond delay="2900"/>
                            </p:stCondLst>
                            <p:childTnLst>
                              <p:par>
                                <p:cTn id="35" presetID="10" presetClass="entr" presetSubtype="0" fill="hold" nodeType="afterEffect">
                                  <p:stCondLst>
                                    <p:cond delay="200"/>
                                  </p:stCondLst>
                                  <p:childTnLst>
                                    <p:set>
                                      <p:cBhvr>
                                        <p:cTn id="36" dur="1" fill="hold">
                                          <p:stCondLst>
                                            <p:cond delay="0"/>
                                          </p:stCondLst>
                                        </p:cTn>
                                        <p:tgtEl>
                                          <p:spTgt spid="1040"/>
                                        </p:tgtEl>
                                        <p:attrNameLst>
                                          <p:attrName>style.visibility</p:attrName>
                                        </p:attrNameLst>
                                      </p:cBhvr>
                                      <p:to>
                                        <p:strVal val="visible"/>
                                      </p:to>
                                    </p:set>
                                    <p:animEffect transition="in" filter="fade">
                                      <p:cBhvr>
                                        <p:cTn id="37" dur="200"/>
                                        <p:tgtEl>
                                          <p:spTgt spid="1040"/>
                                        </p:tgtEl>
                                      </p:cBhvr>
                                    </p:animEffect>
                                  </p:childTnLst>
                                </p:cTn>
                              </p:par>
                            </p:childTnLst>
                          </p:cTn>
                        </p:par>
                        <p:par>
                          <p:cTn id="38" fill="hold">
                            <p:stCondLst>
                              <p:cond delay="3300"/>
                            </p:stCondLst>
                            <p:childTnLst>
                              <p:par>
                                <p:cTn id="39" presetID="10" presetClass="entr" presetSubtype="0" fill="hold" nodeType="afterEffect">
                                  <p:stCondLst>
                                    <p:cond delay="200"/>
                                  </p:stCondLst>
                                  <p:childTnLst>
                                    <p:set>
                                      <p:cBhvr>
                                        <p:cTn id="40" dur="1" fill="hold">
                                          <p:stCondLst>
                                            <p:cond delay="0"/>
                                          </p:stCondLst>
                                        </p:cTn>
                                        <p:tgtEl>
                                          <p:spTgt spid="1042"/>
                                        </p:tgtEl>
                                        <p:attrNameLst>
                                          <p:attrName>style.visibility</p:attrName>
                                        </p:attrNameLst>
                                      </p:cBhvr>
                                      <p:to>
                                        <p:strVal val="visible"/>
                                      </p:to>
                                    </p:set>
                                    <p:animEffect transition="in" filter="fade">
                                      <p:cBhvr>
                                        <p:cTn id="41" dur="200"/>
                                        <p:tgtEl>
                                          <p:spTgt spid="1042"/>
                                        </p:tgtEl>
                                      </p:cBhvr>
                                    </p:animEffect>
                                  </p:childTnLst>
                                </p:cTn>
                              </p:par>
                            </p:childTnLst>
                          </p:cTn>
                        </p:par>
                        <p:par>
                          <p:cTn id="42" fill="hold">
                            <p:stCondLst>
                              <p:cond delay="3700"/>
                            </p:stCondLst>
                            <p:childTnLst>
                              <p:par>
                                <p:cTn id="43" presetID="10" presetClass="entr" presetSubtype="0" fill="hold" nodeType="afterEffect">
                                  <p:stCondLst>
                                    <p:cond delay="200"/>
                                  </p:stCondLst>
                                  <p:childTnLst>
                                    <p:set>
                                      <p:cBhvr>
                                        <p:cTn id="44" dur="1" fill="hold">
                                          <p:stCondLst>
                                            <p:cond delay="0"/>
                                          </p:stCondLst>
                                        </p:cTn>
                                        <p:tgtEl>
                                          <p:spTgt spid="1044"/>
                                        </p:tgtEl>
                                        <p:attrNameLst>
                                          <p:attrName>style.visibility</p:attrName>
                                        </p:attrNameLst>
                                      </p:cBhvr>
                                      <p:to>
                                        <p:strVal val="visible"/>
                                      </p:to>
                                    </p:set>
                                    <p:animEffect transition="in" filter="fade">
                                      <p:cBhvr>
                                        <p:cTn id="45" dur="200"/>
                                        <p:tgtEl>
                                          <p:spTgt spid="1044"/>
                                        </p:tgtEl>
                                      </p:cBhvr>
                                    </p:animEffect>
                                  </p:childTnLst>
                                </p:cTn>
                              </p:par>
                            </p:childTnLst>
                          </p:cTn>
                        </p:par>
                        <p:par>
                          <p:cTn id="46" fill="hold">
                            <p:stCondLst>
                              <p:cond delay="4100"/>
                            </p:stCondLst>
                            <p:childTnLst>
                              <p:par>
                                <p:cTn id="47" presetID="10" presetClass="entr" presetSubtype="0" fill="hold" nodeType="afterEffect">
                                  <p:stCondLst>
                                    <p:cond delay="200"/>
                                  </p:stCondLst>
                                  <p:childTnLst>
                                    <p:set>
                                      <p:cBhvr>
                                        <p:cTn id="48" dur="1" fill="hold">
                                          <p:stCondLst>
                                            <p:cond delay="0"/>
                                          </p:stCondLst>
                                        </p:cTn>
                                        <p:tgtEl>
                                          <p:spTgt spid="1048"/>
                                        </p:tgtEl>
                                        <p:attrNameLst>
                                          <p:attrName>style.visibility</p:attrName>
                                        </p:attrNameLst>
                                      </p:cBhvr>
                                      <p:to>
                                        <p:strVal val="visible"/>
                                      </p:to>
                                    </p:set>
                                    <p:animEffect transition="in" filter="fade">
                                      <p:cBhvr>
                                        <p:cTn id="49" dur="200"/>
                                        <p:tgtEl>
                                          <p:spTgt spid="1048"/>
                                        </p:tgtEl>
                                      </p:cBhvr>
                                    </p:animEffect>
                                  </p:childTnLst>
                                </p:cTn>
                              </p:par>
                            </p:childTnLst>
                          </p:cTn>
                        </p:par>
                        <p:par>
                          <p:cTn id="50" fill="hold">
                            <p:stCondLst>
                              <p:cond delay="4500"/>
                            </p:stCondLst>
                            <p:childTnLst>
                              <p:par>
                                <p:cTn id="51" presetID="10" presetClass="entr" presetSubtype="0" fill="hold" nodeType="afterEffect">
                                  <p:stCondLst>
                                    <p:cond delay="200"/>
                                  </p:stCondLst>
                                  <p:childTnLst>
                                    <p:set>
                                      <p:cBhvr>
                                        <p:cTn id="52" dur="1" fill="hold">
                                          <p:stCondLst>
                                            <p:cond delay="0"/>
                                          </p:stCondLst>
                                        </p:cTn>
                                        <p:tgtEl>
                                          <p:spTgt spid="1050"/>
                                        </p:tgtEl>
                                        <p:attrNameLst>
                                          <p:attrName>style.visibility</p:attrName>
                                        </p:attrNameLst>
                                      </p:cBhvr>
                                      <p:to>
                                        <p:strVal val="visible"/>
                                      </p:to>
                                    </p:set>
                                    <p:animEffect transition="in" filter="fade">
                                      <p:cBhvr>
                                        <p:cTn id="53" dur="200"/>
                                        <p:tgtEl>
                                          <p:spTgt spid="1050"/>
                                        </p:tgtEl>
                                      </p:cBhvr>
                                    </p:animEffect>
                                  </p:childTnLst>
                                </p:cTn>
                              </p:par>
                            </p:childTnLst>
                          </p:cTn>
                        </p:par>
                        <p:par>
                          <p:cTn id="54" fill="hold">
                            <p:stCondLst>
                              <p:cond delay="4900"/>
                            </p:stCondLst>
                            <p:childTnLst>
                              <p:par>
                                <p:cTn id="55" presetID="10" presetClass="entr" presetSubtype="0" fill="hold" nodeType="afterEffect">
                                  <p:stCondLst>
                                    <p:cond delay="200"/>
                                  </p:stCondLst>
                                  <p:childTnLst>
                                    <p:set>
                                      <p:cBhvr>
                                        <p:cTn id="56" dur="1" fill="hold">
                                          <p:stCondLst>
                                            <p:cond delay="0"/>
                                          </p:stCondLst>
                                        </p:cTn>
                                        <p:tgtEl>
                                          <p:spTgt spid="1054"/>
                                        </p:tgtEl>
                                        <p:attrNameLst>
                                          <p:attrName>style.visibility</p:attrName>
                                        </p:attrNameLst>
                                      </p:cBhvr>
                                      <p:to>
                                        <p:strVal val="visible"/>
                                      </p:to>
                                    </p:set>
                                    <p:animEffect transition="in" filter="fade">
                                      <p:cBhvr>
                                        <p:cTn id="57" dur="200"/>
                                        <p:tgtEl>
                                          <p:spTgt spid="1054"/>
                                        </p:tgtEl>
                                      </p:cBhvr>
                                    </p:animEffect>
                                  </p:childTnLst>
                                </p:cTn>
                              </p:par>
                            </p:childTnLst>
                          </p:cTn>
                        </p:par>
                        <p:par>
                          <p:cTn id="58" fill="hold">
                            <p:stCondLst>
                              <p:cond delay="5300"/>
                            </p:stCondLst>
                            <p:childTnLst>
                              <p:par>
                                <p:cTn id="59" presetID="10" presetClass="entr" presetSubtype="0" fill="hold" nodeType="afterEffect">
                                  <p:stCondLst>
                                    <p:cond delay="200"/>
                                  </p:stCondLst>
                                  <p:childTnLst>
                                    <p:set>
                                      <p:cBhvr>
                                        <p:cTn id="60" dur="1" fill="hold">
                                          <p:stCondLst>
                                            <p:cond delay="0"/>
                                          </p:stCondLst>
                                        </p:cTn>
                                        <p:tgtEl>
                                          <p:spTgt spid="1056"/>
                                        </p:tgtEl>
                                        <p:attrNameLst>
                                          <p:attrName>style.visibility</p:attrName>
                                        </p:attrNameLst>
                                      </p:cBhvr>
                                      <p:to>
                                        <p:strVal val="visible"/>
                                      </p:to>
                                    </p:set>
                                    <p:animEffect transition="in" filter="fade">
                                      <p:cBhvr>
                                        <p:cTn id="61" dur="200"/>
                                        <p:tgtEl>
                                          <p:spTgt spid="1056"/>
                                        </p:tgtEl>
                                      </p:cBhvr>
                                    </p:animEffect>
                                  </p:childTnLst>
                                </p:cTn>
                              </p:par>
                            </p:childTnLst>
                          </p:cTn>
                        </p:par>
                        <p:par>
                          <p:cTn id="62" fill="hold">
                            <p:stCondLst>
                              <p:cond delay="5700"/>
                            </p:stCondLst>
                            <p:childTnLst>
                              <p:par>
                                <p:cTn id="63" presetID="10" presetClass="entr" presetSubtype="0" fill="hold" nodeType="afterEffect">
                                  <p:stCondLst>
                                    <p:cond delay="200"/>
                                  </p:stCondLst>
                                  <p:childTnLst>
                                    <p:set>
                                      <p:cBhvr>
                                        <p:cTn id="64" dur="1" fill="hold">
                                          <p:stCondLst>
                                            <p:cond delay="0"/>
                                          </p:stCondLst>
                                        </p:cTn>
                                        <p:tgtEl>
                                          <p:spTgt spid="1058"/>
                                        </p:tgtEl>
                                        <p:attrNameLst>
                                          <p:attrName>style.visibility</p:attrName>
                                        </p:attrNameLst>
                                      </p:cBhvr>
                                      <p:to>
                                        <p:strVal val="visible"/>
                                      </p:to>
                                    </p:set>
                                    <p:animEffect transition="in" filter="fade">
                                      <p:cBhvr>
                                        <p:cTn id="65" dur="200"/>
                                        <p:tgtEl>
                                          <p:spTgt spid="1058"/>
                                        </p:tgtEl>
                                      </p:cBhvr>
                                    </p:animEffect>
                                  </p:childTnLst>
                                </p:cTn>
                              </p:par>
                            </p:childTnLst>
                          </p:cTn>
                        </p:par>
                        <p:par>
                          <p:cTn id="66" fill="hold">
                            <p:stCondLst>
                              <p:cond delay="6100"/>
                            </p:stCondLst>
                            <p:childTnLst>
                              <p:par>
                                <p:cTn id="67" presetID="10" presetClass="entr" presetSubtype="0" fill="hold" nodeType="afterEffect">
                                  <p:stCondLst>
                                    <p:cond delay="200"/>
                                  </p:stCondLst>
                                  <p:childTnLst>
                                    <p:set>
                                      <p:cBhvr>
                                        <p:cTn id="68" dur="1" fill="hold">
                                          <p:stCondLst>
                                            <p:cond delay="0"/>
                                          </p:stCondLst>
                                        </p:cTn>
                                        <p:tgtEl>
                                          <p:spTgt spid="1060"/>
                                        </p:tgtEl>
                                        <p:attrNameLst>
                                          <p:attrName>style.visibility</p:attrName>
                                        </p:attrNameLst>
                                      </p:cBhvr>
                                      <p:to>
                                        <p:strVal val="visible"/>
                                      </p:to>
                                    </p:set>
                                    <p:animEffect transition="in" filter="fade">
                                      <p:cBhvr>
                                        <p:cTn id="69" dur="200"/>
                                        <p:tgtEl>
                                          <p:spTgt spid="1060"/>
                                        </p:tgtEl>
                                      </p:cBhvr>
                                    </p:animEffect>
                                  </p:childTnLst>
                                </p:cTn>
                              </p:par>
                            </p:childTnLst>
                          </p:cTn>
                        </p:par>
                        <p:par>
                          <p:cTn id="70" fill="hold">
                            <p:stCondLst>
                              <p:cond delay="6500"/>
                            </p:stCondLst>
                            <p:childTnLst>
                              <p:par>
                                <p:cTn id="71" presetID="10" presetClass="entr" presetSubtype="0" fill="hold" nodeType="afterEffect">
                                  <p:stCondLst>
                                    <p:cond delay="200"/>
                                  </p:stCondLst>
                                  <p:childTnLst>
                                    <p:set>
                                      <p:cBhvr>
                                        <p:cTn id="72" dur="1" fill="hold">
                                          <p:stCondLst>
                                            <p:cond delay="0"/>
                                          </p:stCondLst>
                                        </p:cTn>
                                        <p:tgtEl>
                                          <p:spTgt spid="1062"/>
                                        </p:tgtEl>
                                        <p:attrNameLst>
                                          <p:attrName>style.visibility</p:attrName>
                                        </p:attrNameLst>
                                      </p:cBhvr>
                                      <p:to>
                                        <p:strVal val="visible"/>
                                      </p:to>
                                    </p:set>
                                    <p:animEffect transition="in" filter="fade">
                                      <p:cBhvr>
                                        <p:cTn id="73" dur="200"/>
                                        <p:tgtEl>
                                          <p:spTgt spid="1062"/>
                                        </p:tgtEl>
                                      </p:cBhvr>
                                    </p:animEffect>
                                  </p:childTnLst>
                                </p:cTn>
                              </p:par>
                            </p:childTnLst>
                          </p:cTn>
                        </p:par>
                        <p:par>
                          <p:cTn id="74" fill="hold">
                            <p:stCondLst>
                              <p:cond delay="6900"/>
                            </p:stCondLst>
                            <p:childTnLst>
                              <p:par>
                                <p:cTn id="75" presetID="10" presetClass="entr" presetSubtype="0" fill="hold" nodeType="afterEffect">
                                  <p:stCondLst>
                                    <p:cond delay="200"/>
                                  </p:stCondLst>
                                  <p:childTnLst>
                                    <p:set>
                                      <p:cBhvr>
                                        <p:cTn id="76" dur="1" fill="hold">
                                          <p:stCondLst>
                                            <p:cond delay="0"/>
                                          </p:stCondLst>
                                        </p:cTn>
                                        <p:tgtEl>
                                          <p:spTgt spid="1064"/>
                                        </p:tgtEl>
                                        <p:attrNameLst>
                                          <p:attrName>style.visibility</p:attrName>
                                        </p:attrNameLst>
                                      </p:cBhvr>
                                      <p:to>
                                        <p:strVal val="visible"/>
                                      </p:to>
                                    </p:set>
                                    <p:animEffect transition="in" filter="fade">
                                      <p:cBhvr>
                                        <p:cTn id="77" dur="200"/>
                                        <p:tgtEl>
                                          <p:spTgt spid="1064"/>
                                        </p:tgtEl>
                                      </p:cBhvr>
                                    </p:animEffect>
                                  </p:childTnLst>
                                </p:cTn>
                              </p:par>
                            </p:childTnLst>
                          </p:cTn>
                        </p:par>
                        <p:par>
                          <p:cTn id="78" fill="hold">
                            <p:stCondLst>
                              <p:cond delay="7300"/>
                            </p:stCondLst>
                            <p:childTnLst>
                              <p:par>
                                <p:cTn id="79" presetID="10" presetClass="entr" presetSubtype="0" fill="hold" nodeType="afterEffect">
                                  <p:stCondLst>
                                    <p:cond delay="200"/>
                                  </p:stCondLst>
                                  <p:childTnLst>
                                    <p:set>
                                      <p:cBhvr>
                                        <p:cTn id="80" dur="1" fill="hold">
                                          <p:stCondLst>
                                            <p:cond delay="0"/>
                                          </p:stCondLst>
                                        </p:cTn>
                                        <p:tgtEl>
                                          <p:spTgt spid="1066"/>
                                        </p:tgtEl>
                                        <p:attrNameLst>
                                          <p:attrName>style.visibility</p:attrName>
                                        </p:attrNameLst>
                                      </p:cBhvr>
                                      <p:to>
                                        <p:strVal val="visible"/>
                                      </p:to>
                                    </p:set>
                                    <p:animEffect transition="in" filter="fade">
                                      <p:cBhvr>
                                        <p:cTn id="81" dur="200"/>
                                        <p:tgtEl>
                                          <p:spTgt spid="1066"/>
                                        </p:tgtEl>
                                      </p:cBhvr>
                                    </p:animEffect>
                                  </p:childTnLst>
                                </p:cTn>
                              </p:par>
                            </p:childTnLst>
                          </p:cTn>
                        </p:par>
                        <p:par>
                          <p:cTn id="82" fill="hold">
                            <p:stCondLst>
                              <p:cond delay="7700"/>
                            </p:stCondLst>
                            <p:childTnLst>
                              <p:par>
                                <p:cTn id="83" presetID="10" presetClass="entr" presetSubtype="0" fill="hold" nodeType="afterEffect">
                                  <p:stCondLst>
                                    <p:cond delay="200"/>
                                  </p:stCondLst>
                                  <p:childTnLst>
                                    <p:set>
                                      <p:cBhvr>
                                        <p:cTn id="84" dur="1" fill="hold">
                                          <p:stCondLst>
                                            <p:cond delay="0"/>
                                          </p:stCondLst>
                                        </p:cTn>
                                        <p:tgtEl>
                                          <p:spTgt spid="1068"/>
                                        </p:tgtEl>
                                        <p:attrNameLst>
                                          <p:attrName>style.visibility</p:attrName>
                                        </p:attrNameLst>
                                      </p:cBhvr>
                                      <p:to>
                                        <p:strVal val="visible"/>
                                      </p:to>
                                    </p:set>
                                    <p:animEffect transition="in" filter="fade">
                                      <p:cBhvr>
                                        <p:cTn id="85" dur="200"/>
                                        <p:tgtEl>
                                          <p:spTgt spid="1068"/>
                                        </p:tgtEl>
                                      </p:cBhvr>
                                    </p:animEffect>
                                  </p:childTnLst>
                                </p:cTn>
                              </p:par>
                            </p:childTnLst>
                          </p:cTn>
                        </p:par>
                        <p:par>
                          <p:cTn id="86" fill="hold">
                            <p:stCondLst>
                              <p:cond delay="8100"/>
                            </p:stCondLst>
                            <p:childTnLst>
                              <p:par>
                                <p:cTn id="87" presetID="10" presetClass="entr" presetSubtype="0" fill="hold" nodeType="afterEffect">
                                  <p:stCondLst>
                                    <p:cond delay="200"/>
                                  </p:stCondLst>
                                  <p:childTnLst>
                                    <p:set>
                                      <p:cBhvr>
                                        <p:cTn id="88" dur="1" fill="hold">
                                          <p:stCondLst>
                                            <p:cond delay="0"/>
                                          </p:stCondLst>
                                        </p:cTn>
                                        <p:tgtEl>
                                          <p:spTgt spid="1070"/>
                                        </p:tgtEl>
                                        <p:attrNameLst>
                                          <p:attrName>style.visibility</p:attrName>
                                        </p:attrNameLst>
                                      </p:cBhvr>
                                      <p:to>
                                        <p:strVal val="visible"/>
                                      </p:to>
                                    </p:set>
                                    <p:animEffect transition="in" filter="fade">
                                      <p:cBhvr>
                                        <p:cTn id="89" dur="200"/>
                                        <p:tgtEl>
                                          <p:spTgt spid="1070"/>
                                        </p:tgtEl>
                                      </p:cBhvr>
                                    </p:animEffect>
                                  </p:childTnLst>
                                </p:cTn>
                              </p:par>
                            </p:childTnLst>
                          </p:cTn>
                        </p:par>
                        <p:par>
                          <p:cTn id="90" fill="hold">
                            <p:stCondLst>
                              <p:cond delay="8500"/>
                            </p:stCondLst>
                            <p:childTnLst>
                              <p:par>
                                <p:cTn id="91" presetID="10" presetClass="entr" presetSubtype="0" fill="hold" nodeType="afterEffect">
                                  <p:stCondLst>
                                    <p:cond delay="200"/>
                                  </p:stCondLst>
                                  <p:childTnLst>
                                    <p:set>
                                      <p:cBhvr>
                                        <p:cTn id="92" dur="1" fill="hold">
                                          <p:stCondLst>
                                            <p:cond delay="0"/>
                                          </p:stCondLst>
                                        </p:cTn>
                                        <p:tgtEl>
                                          <p:spTgt spid="1072"/>
                                        </p:tgtEl>
                                        <p:attrNameLst>
                                          <p:attrName>style.visibility</p:attrName>
                                        </p:attrNameLst>
                                      </p:cBhvr>
                                      <p:to>
                                        <p:strVal val="visible"/>
                                      </p:to>
                                    </p:set>
                                    <p:animEffect transition="in" filter="fade">
                                      <p:cBhvr>
                                        <p:cTn id="93" dur="200"/>
                                        <p:tgtEl>
                                          <p:spTgt spid="1072"/>
                                        </p:tgtEl>
                                      </p:cBhvr>
                                    </p:animEffect>
                                  </p:childTnLst>
                                </p:cTn>
                              </p:par>
                            </p:childTnLst>
                          </p:cTn>
                        </p:par>
                        <p:par>
                          <p:cTn id="94" fill="hold">
                            <p:stCondLst>
                              <p:cond delay="8900"/>
                            </p:stCondLst>
                            <p:childTnLst>
                              <p:par>
                                <p:cTn id="95" presetID="10" presetClass="entr" presetSubtype="0" fill="hold" nodeType="afterEffect">
                                  <p:stCondLst>
                                    <p:cond delay="200"/>
                                  </p:stCondLst>
                                  <p:childTnLst>
                                    <p:set>
                                      <p:cBhvr>
                                        <p:cTn id="96" dur="1" fill="hold">
                                          <p:stCondLst>
                                            <p:cond delay="0"/>
                                          </p:stCondLst>
                                        </p:cTn>
                                        <p:tgtEl>
                                          <p:spTgt spid="1074"/>
                                        </p:tgtEl>
                                        <p:attrNameLst>
                                          <p:attrName>style.visibility</p:attrName>
                                        </p:attrNameLst>
                                      </p:cBhvr>
                                      <p:to>
                                        <p:strVal val="visible"/>
                                      </p:to>
                                    </p:set>
                                    <p:animEffect transition="in" filter="fade">
                                      <p:cBhvr>
                                        <p:cTn id="97" dur="200"/>
                                        <p:tgtEl>
                                          <p:spTgt spid="1074"/>
                                        </p:tgtEl>
                                      </p:cBhvr>
                                    </p:animEffect>
                                  </p:childTnLst>
                                </p:cTn>
                              </p:par>
                            </p:childTnLst>
                          </p:cTn>
                        </p:par>
                        <p:par>
                          <p:cTn id="98" fill="hold">
                            <p:stCondLst>
                              <p:cond delay="9300"/>
                            </p:stCondLst>
                            <p:childTnLst>
                              <p:par>
                                <p:cTn id="99" presetID="10" presetClass="entr" presetSubtype="0" fill="hold" nodeType="afterEffect">
                                  <p:stCondLst>
                                    <p:cond delay="200"/>
                                  </p:stCondLst>
                                  <p:childTnLst>
                                    <p:set>
                                      <p:cBhvr>
                                        <p:cTn id="100" dur="1" fill="hold">
                                          <p:stCondLst>
                                            <p:cond delay="0"/>
                                          </p:stCondLst>
                                        </p:cTn>
                                        <p:tgtEl>
                                          <p:spTgt spid="1076"/>
                                        </p:tgtEl>
                                        <p:attrNameLst>
                                          <p:attrName>style.visibility</p:attrName>
                                        </p:attrNameLst>
                                      </p:cBhvr>
                                      <p:to>
                                        <p:strVal val="visible"/>
                                      </p:to>
                                    </p:set>
                                    <p:animEffect transition="in" filter="fade">
                                      <p:cBhvr>
                                        <p:cTn id="101" dur="200"/>
                                        <p:tgtEl>
                                          <p:spTgt spid="1076"/>
                                        </p:tgtEl>
                                      </p:cBhvr>
                                    </p:animEffect>
                                  </p:childTnLst>
                                </p:cTn>
                              </p:par>
                            </p:childTnLst>
                          </p:cTn>
                        </p:par>
                        <p:par>
                          <p:cTn id="102" fill="hold">
                            <p:stCondLst>
                              <p:cond delay="9700"/>
                            </p:stCondLst>
                            <p:childTnLst>
                              <p:par>
                                <p:cTn id="103" presetID="10" presetClass="entr" presetSubtype="0" fill="hold" nodeType="afterEffect">
                                  <p:stCondLst>
                                    <p:cond delay="200"/>
                                  </p:stCondLst>
                                  <p:childTnLst>
                                    <p:set>
                                      <p:cBhvr>
                                        <p:cTn id="104" dur="1" fill="hold">
                                          <p:stCondLst>
                                            <p:cond delay="0"/>
                                          </p:stCondLst>
                                        </p:cTn>
                                        <p:tgtEl>
                                          <p:spTgt spid="1078"/>
                                        </p:tgtEl>
                                        <p:attrNameLst>
                                          <p:attrName>style.visibility</p:attrName>
                                        </p:attrNameLst>
                                      </p:cBhvr>
                                      <p:to>
                                        <p:strVal val="visible"/>
                                      </p:to>
                                    </p:set>
                                    <p:animEffect transition="in" filter="fade">
                                      <p:cBhvr>
                                        <p:cTn id="105" dur="200"/>
                                        <p:tgtEl>
                                          <p:spTgt spid="1078"/>
                                        </p:tgtEl>
                                      </p:cBhvr>
                                    </p:animEffect>
                                  </p:childTnLst>
                                </p:cTn>
                              </p:par>
                            </p:childTnLst>
                          </p:cTn>
                        </p:par>
                        <p:par>
                          <p:cTn id="106" fill="hold">
                            <p:stCondLst>
                              <p:cond delay="10100"/>
                            </p:stCondLst>
                            <p:childTnLst>
                              <p:par>
                                <p:cTn id="107" presetID="10" presetClass="entr" presetSubtype="0" fill="hold" nodeType="afterEffect">
                                  <p:stCondLst>
                                    <p:cond delay="200"/>
                                  </p:stCondLst>
                                  <p:childTnLst>
                                    <p:set>
                                      <p:cBhvr>
                                        <p:cTn id="108" dur="1" fill="hold">
                                          <p:stCondLst>
                                            <p:cond delay="0"/>
                                          </p:stCondLst>
                                        </p:cTn>
                                        <p:tgtEl>
                                          <p:spTgt spid="1080"/>
                                        </p:tgtEl>
                                        <p:attrNameLst>
                                          <p:attrName>style.visibility</p:attrName>
                                        </p:attrNameLst>
                                      </p:cBhvr>
                                      <p:to>
                                        <p:strVal val="visible"/>
                                      </p:to>
                                    </p:set>
                                    <p:animEffect transition="in" filter="fade">
                                      <p:cBhvr>
                                        <p:cTn id="109" dur="200"/>
                                        <p:tgtEl>
                                          <p:spTgt spid="1080"/>
                                        </p:tgtEl>
                                      </p:cBhvr>
                                    </p:animEffect>
                                  </p:childTnLst>
                                </p:cTn>
                              </p:par>
                            </p:childTnLst>
                          </p:cTn>
                        </p:par>
                        <p:par>
                          <p:cTn id="110" fill="hold">
                            <p:stCondLst>
                              <p:cond delay="10500"/>
                            </p:stCondLst>
                            <p:childTnLst>
                              <p:par>
                                <p:cTn id="111" presetID="10" presetClass="entr" presetSubtype="0" fill="hold" nodeType="afterEffect">
                                  <p:stCondLst>
                                    <p:cond delay="200"/>
                                  </p:stCondLst>
                                  <p:childTnLst>
                                    <p:set>
                                      <p:cBhvr>
                                        <p:cTn id="112" dur="1" fill="hold">
                                          <p:stCondLst>
                                            <p:cond delay="0"/>
                                          </p:stCondLst>
                                        </p:cTn>
                                        <p:tgtEl>
                                          <p:spTgt spid="1038"/>
                                        </p:tgtEl>
                                        <p:attrNameLst>
                                          <p:attrName>style.visibility</p:attrName>
                                        </p:attrNameLst>
                                      </p:cBhvr>
                                      <p:to>
                                        <p:strVal val="visible"/>
                                      </p:to>
                                    </p:set>
                                    <p:animEffect transition="in" filter="fade">
                                      <p:cBhvr>
                                        <p:cTn id="113" dur="200"/>
                                        <p:tgtEl>
                                          <p:spTgt spid="1038"/>
                                        </p:tgtEl>
                                      </p:cBhvr>
                                    </p:animEffect>
                                  </p:childTnLst>
                                </p:cTn>
                              </p:par>
                            </p:childTnLst>
                          </p:cTn>
                        </p:par>
                        <p:par>
                          <p:cTn id="114" fill="hold">
                            <p:stCondLst>
                              <p:cond delay="10900"/>
                            </p:stCondLst>
                            <p:childTnLst>
                              <p:par>
                                <p:cTn id="115" presetID="10" presetClass="entr" presetSubtype="0" fill="hold" nodeType="afterEffect">
                                  <p:stCondLst>
                                    <p:cond delay="200"/>
                                  </p:stCondLst>
                                  <p:childTnLst>
                                    <p:set>
                                      <p:cBhvr>
                                        <p:cTn id="116" dur="1" fill="hold">
                                          <p:stCondLst>
                                            <p:cond delay="0"/>
                                          </p:stCondLst>
                                        </p:cTn>
                                        <p:tgtEl>
                                          <p:spTgt spid="1052"/>
                                        </p:tgtEl>
                                        <p:attrNameLst>
                                          <p:attrName>style.visibility</p:attrName>
                                        </p:attrNameLst>
                                      </p:cBhvr>
                                      <p:to>
                                        <p:strVal val="visible"/>
                                      </p:to>
                                    </p:set>
                                    <p:animEffect transition="in" filter="fade">
                                      <p:cBhvr>
                                        <p:cTn id="117" dur="200"/>
                                        <p:tgtEl>
                                          <p:spTgt spid="1052"/>
                                        </p:tgtEl>
                                      </p:cBhvr>
                                    </p:animEffect>
                                  </p:childTnLst>
                                </p:cTn>
                              </p:par>
                            </p:childTnLst>
                          </p:cTn>
                        </p:par>
                        <p:par>
                          <p:cTn id="118" fill="hold">
                            <p:stCondLst>
                              <p:cond delay="11300"/>
                            </p:stCondLst>
                            <p:childTnLst>
                              <p:par>
                                <p:cTn id="119" presetID="10" presetClass="entr" presetSubtype="0" fill="hold" nodeType="afterEffect">
                                  <p:stCondLst>
                                    <p:cond delay="200"/>
                                  </p:stCondLst>
                                  <p:childTnLst>
                                    <p:set>
                                      <p:cBhvr>
                                        <p:cTn id="120" dur="1" fill="hold">
                                          <p:stCondLst>
                                            <p:cond delay="0"/>
                                          </p:stCondLst>
                                        </p:cTn>
                                        <p:tgtEl>
                                          <p:spTgt spid="1082"/>
                                        </p:tgtEl>
                                        <p:attrNameLst>
                                          <p:attrName>style.visibility</p:attrName>
                                        </p:attrNameLst>
                                      </p:cBhvr>
                                      <p:to>
                                        <p:strVal val="visible"/>
                                      </p:to>
                                    </p:set>
                                    <p:animEffect transition="in" filter="fade">
                                      <p:cBhvr>
                                        <p:cTn id="121" dur="200"/>
                                        <p:tgtEl>
                                          <p:spTgt spid="1082"/>
                                        </p:tgtEl>
                                      </p:cBhvr>
                                    </p:animEffect>
                                  </p:childTnLst>
                                </p:cTn>
                              </p:par>
                            </p:childTnLst>
                          </p:cTn>
                        </p:par>
                        <p:par>
                          <p:cTn id="122" fill="hold">
                            <p:stCondLst>
                              <p:cond delay="11700"/>
                            </p:stCondLst>
                            <p:childTnLst>
                              <p:par>
                                <p:cTn id="123" presetID="10" presetClass="entr" presetSubtype="0" fill="hold" nodeType="afterEffect">
                                  <p:stCondLst>
                                    <p:cond delay="200"/>
                                  </p:stCondLst>
                                  <p:childTnLst>
                                    <p:set>
                                      <p:cBhvr>
                                        <p:cTn id="124" dur="1" fill="hold">
                                          <p:stCondLst>
                                            <p:cond delay="0"/>
                                          </p:stCondLst>
                                        </p:cTn>
                                        <p:tgtEl>
                                          <p:spTgt spid="1086"/>
                                        </p:tgtEl>
                                        <p:attrNameLst>
                                          <p:attrName>style.visibility</p:attrName>
                                        </p:attrNameLst>
                                      </p:cBhvr>
                                      <p:to>
                                        <p:strVal val="visible"/>
                                      </p:to>
                                    </p:set>
                                    <p:animEffect transition="in" filter="fade">
                                      <p:cBhvr>
                                        <p:cTn id="125" dur="200"/>
                                        <p:tgtEl>
                                          <p:spTgt spid="1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BC2FC-9B6F-0CBB-4E17-6E88D65F5430}"/>
            </a:ext>
          </a:extLst>
        </p:cNvPr>
        <p:cNvGrpSpPr/>
        <p:nvPr/>
      </p:nvGrpSpPr>
      <p:grpSpPr>
        <a:xfrm>
          <a:off x="0" y="0"/>
          <a:ext cx="0" cy="0"/>
          <a:chOff x="0" y="0"/>
          <a:chExt cx="0" cy="0"/>
        </a:xfrm>
      </p:grpSpPr>
      <p:sp>
        <p:nvSpPr>
          <p:cNvPr id="7" name="Rectangle: Rounded Corners 9">
            <a:extLst>
              <a:ext uri="{FF2B5EF4-FFF2-40B4-BE49-F238E27FC236}">
                <a16:creationId xmlns:a16="http://schemas.microsoft.com/office/drawing/2014/main" id="{4B0AB698-FEB8-D785-AF0C-50909B72DAE9}"/>
              </a:ext>
              <a:ext uri="{C183D7F6-B498-43B3-948B-1728B52AA6E4}">
                <adec:decorative xmlns:adec="http://schemas.microsoft.com/office/drawing/2017/decorative" val="1"/>
              </a:ext>
            </a:extLst>
          </p:cNvPr>
          <p:cNvSpPr/>
          <p:nvPr/>
        </p:nvSpPr>
        <p:spPr>
          <a:xfrm>
            <a:off x="291491" y="2883216"/>
            <a:ext cx="11515479" cy="3617844"/>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5" name="Picture 2">
            <a:extLst>
              <a:ext uri="{FF2B5EF4-FFF2-40B4-BE49-F238E27FC236}">
                <a16:creationId xmlns:a16="http://schemas.microsoft.com/office/drawing/2014/main" id="{6ACD1376-C226-F095-EAAD-45AD8EF7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523" y="433299"/>
            <a:ext cx="1805417" cy="180541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54DBC0E9-5916-3BCF-5C56-7A1639F11A17}"/>
              </a:ext>
            </a:extLst>
          </p:cNvPr>
          <p:cNvSpPr txBox="1">
            <a:spLocks/>
          </p:cNvSpPr>
          <p:nvPr/>
        </p:nvSpPr>
        <p:spPr>
          <a:xfrm>
            <a:off x="993532" y="6006853"/>
            <a:ext cx="10111400" cy="369332"/>
          </a:xfrm>
          <a:prstGeom prst="rect">
            <a:avLst/>
          </a:prstGeom>
        </p:spPr>
        <p:txBody>
          <a:bodyPr vert="horz" wrap="square" lIns="0" tIns="0" rIns="0" bIns="0" rtlCol="0" anchor="t">
            <a:spAutoFit/>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2400" err="1"/>
              <a:t>github.com</a:t>
            </a:r>
            <a:r>
              <a:rPr lang="en-US" sz="2400"/>
              <a:t>/</a:t>
            </a:r>
            <a:r>
              <a:rPr lang="en-US" sz="2400" err="1"/>
              <a:t>CommunityToolkit</a:t>
            </a:r>
            <a:r>
              <a:rPr lang="en-US" sz="2400"/>
              <a:t>/Aspire</a:t>
            </a:r>
          </a:p>
        </p:txBody>
      </p:sp>
      <p:pic>
        <p:nvPicPr>
          <p:cNvPr id="2050" name="Picture 2" descr="Pricing – Static Web Apps | Microsoft Azure">
            <a:extLst>
              <a:ext uri="{FF2B5EF4-FFF2-40B4-BE49-F238E27FC236}">
                <a16:creationId xmlns:a16="http://schemas.microsoft.com/office/drawing/2014/main" id="{EC31E6E9-7F8B-FB72-0966-AB456594F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306" y="3773843"/>
            <a:ext cx="1517374" cy="7966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BBEA17-7534-0B8A-566F-3001FDE01BB1}"/>
              </a:ext>
            </a:extLst>
          </p:cNvPr>
          <p:cNvSpPr txBox="1"/>
          <p:nvPr/>
        </p:nvSpPr>
        <p:spPr>
          <a:xfrm>
            <a:off x="385025" y="2656464"/>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cs typeface="Open Sans SemiBold"/>
              </a:rPr>
              <a:t>.NET Aspire Community Toolkit</a:t>
            </a:r>
            <a:endParaRPr lang="en-US" sz="1800"/>
          </a:p>
        </p:txBody>
      </p:sp>
      <p:pic>
        <p:nvPicPr>
          <p:cNvPr id="2054" name="Picture 6">
            <a:extLst>
              <a:ext uri="{FF2B5EF4-FFF2-40B4-BE49-F238E27FC236}">
                <a16:creationId xmlns:a16="http://schemas.microsoft.com/office/drawing/2014/main" id="{53E24613-A4BF-0FB1-C9B7-EA2CFFF5CE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6230" y="4214289"/>
            <a:ext cx="1821286" cy="18212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cker AI/ML Hackathon: Use Docker to get inspired and be productive within this exciting new ...">
            <a:extLst>
              <a:ext uri="{FF2B5EF4-FFF2-40B4-BE49-F238E27FC236}">
                <a16:creationId xmlns:a16="http://schemas.microsoft.com/office/drawing/2014/main" id="{443338FC-AFA8-4592-8A44-ED87A58308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757" y="3599623"/>
            <a:ext cx="2633243" cy="9084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eilisearch Logo PNG Vector (SVG) Free Download">
            <a:extLst>
              <a:ext uri="{FF2B5EF4-FFF2-40B4-BE49-F238E27FC236}">
                <a16:creationId xmlns:a16="http://schemas.microsoft.com/office/drawing/2014/main" id="{B13D2039-C147-6ED3-E22B-F84E8A204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05" y="3599623"/>
            <a:ext cx="1204378" cy="86644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at Is Deno and Why You Should Try It">
            <a:extLst>
              <a:ext uri="{FF2B5EF4-FFF2-40B4-BE49-F238E27FC236}">
                <a16:creationId xmlns:a16="http://schemas.microsoft.com/office/drawing/2014/main" id="{1F8FADBF-1607-015A-CDAF-3632FA3005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5043" y="4861031"/>
            <a:ext cx="2040835" cy="102041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336F964B-9EDD-B78E-4C52-A0B65E706F3D}"/>
              </a:ext>
            </a:extLst>
          </p:cNvPr>
          <p:cNvPicPr>
            <a:picLocks noChangeAspect="1" noChangeArrowheads="1"/>
          </p:cNvPicPr>
          <p:nvPr/>
        </p:nvPicPr>
        <p:blipFill>
          <a:blip r:embed="rId9"/>
          <a:srcRect/>
          <a:stretch/>
        </p:blipFill>
        <p:spPr bwMode="auto">
          <a:xfrm>
            <a:off x="9385613" y="3373547"/>
            <a:ext cx="1318591" cy="131859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F6A68E70-C1E1-DC4D-6EC2-11AF2647A721}"/>
              </a:ext>
            </a:extLst>
          </p:cNvPr>
          <p:cNvPicPr>
            <a:picLocks noChangeAspect="1" noChangeArrowheads="1"/>
          </p:cNvPicPr>
          <p:nvPr/>
        </p:nvPicPr>
        <p:blipFill rotWithShape="1">
          <a:blip r:embed="rId10"/>
          <a:srcRect t="18614" b="24384"/>
          <a:stretch/>
        </p:blipFill>
        <p:spPr bwMode="auto">
          <a:xfrm>
            <a:off x="4675576" y="4945570"/>
            <a:ext cx="2123395" cy="90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70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0"/>
                                  </p:stCondLst>
                                  <p:childTnLst>
                                    <p:animMotion origin="layout" path="M 1.25E-6 0.04606 L 1.25E-6 1.85185E-6 " pathEditMode="relative" rAng="0" ptsTypes="AA">
                                      <p:cBhvr>
                                        <p:cTn id="13" dur="500" fill="hold"/>
                                        <p:tgtEl>
                                          <p:spTgt spid="8"/>
                                        </p:tgtEl>
                                        <p:attrNameLst>
                                          <p:attrName>ppt_x</p:attrName>
                                          <p:attrName>ppt_y</p:attrName>
                                        </p:attrNameLst>
                                      </p:cBhvr>
                                      <p:rCtr x="0" y="-2315"/>
                                    </p:animMotion>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062"/>
                                        </p:tgtEl>
                                        <p:attrNameLst>
                                          <p:attrName>style.visibility</p:attrName>
                                        </p:attrNameLst>
                                      </p:cBhvr>
                                      <p:to>
                                        <p:strVal val="visible"/>
                                      </p:to>
                                    </p:set>
                                    <p:animEffect transition="in" filter="fade">
                                      <p:cBhvr>
                                        <p:cTn id="17" dur="500"/>
                                        <p:tgtEl>
                                          <p:spTgt spid="2062"/>
                                        </p:tgtEl>
                                      </p:cBhvr>
                                    </p:animEffect>
                                  </p:childTnLst>
                                </p:cTn>
                              </p:par>
                              <p:par>
                                <p:cTn id="18" presetID="10" presetClass="entr" presetSubtype="0" fill="hold" nodeType="withEffect">
                                  <p:stCondLst>
                                    <p:cond delay="0"/>
                                  </p:stCondLst>
                                  <p:childTnLst>
                                    <p:set>
                                      <p:cBhvr>
                                        <p:cTn id="19" dur="1" fill="hold">
                                          <p:stCondLst>
                                            <p:cond delay="0"/>
                                          </p:stCondLst>
                                        </p:cTn>
                                        <p:tgtEl>
                                          <p:spTgt spid="2060"/>
                                        </p:tgtEl>
                                        <p:attrNameLst>
                                          <p:attrName>style.visibility</p:attrName>
                                        </p:attrNameLst>
                                      </p:cBhvr>
                                      <p:to>
                                        <p:strVal val="visible"/>
                                      </p:to>
                                    </p:set>
                                    <p:animEffect transition="in" filter="fade">
                                      <p:cBhvr>
                                        <p:cTn id="20" dur="500"/>
                                        <p:tgtEl>
                                          <p:spTgt spid="2060"/>
                                        </p:tgtEl>
                                      </p:cBhvr>
                                    </p:animEffect>
                                  </p:childTnLst>
                                </p:cTn>
                              </p:par>
                              <p:par>
                                <p:cTn id="21" presetID="10"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par>
                                <p:cTn id="24" presetID="10" presetClass="entr" presetSubtype="0" fill="hold" nodeType="withEffect">
                                  <p:stCondLst>
                                    <p:cond delay="0"/>
                                  </p:stCondLst>
                                  <p:childTnLst>
                                    <p:set>
                                      <p:cBhvr>
                                        <p:cTn id="25" dur="1" fill="hold">
                                          <p:stCondLst>
                                            <p:cond delay="0"/>
                                          </p:stCondLst>
                                        </p:cTn>
                                        <p:tgtEl>
                                          <p:spTgt spid="2056"/>
                                        </p:tgtEl>
                                        <p:attrNameLst>
                                          <p:attrName>style.visibility</p:attrName>
                                        </p:attrNameLst>
                                      </p:cBhvr>
                                      <p:to>
                                        <p:strVal val="visible"/>
                                      </p:to>
                                    </p:set>
                                    <p:animEffect transition="in" filter="fade">
                                      <p:cBhvr>
                                        <p:cTn id="26" dur="500"/>
                                        <p:tgtEl>
                                          <p:spTgt spid="2056"/>
                                        </p:tgtEl>
                                      </p:cBhvr>
                                    </p:animEffect>
                                  </p:childTnLst>
                                </p:cTn>
                              </p:par>
                              <p:par>
                                <p:cTn id="27" presetID="10" presetClass="entr" presetSubtype="0"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animEffect transition="in" filter="fade">
                                      <p:cBhvr>
                                        <p:cTn id="29" dur="500"/>
                                        <p:tgtEl>
                                          <p:spTgt spid="2054"/>
                                        </p:tgtEl>
                                      </p:cBhvr>
                                    </p:animEffect>
                                  </p:childTnLst>
                                </p:cTn>
                              </p:par>
                              <p:par>
                                <p:cTn id="30" presetID="10" presetClass="entr" presetSubtype="0" fill="hold" nodeType="withEffect">
                                  <p:stCondLst>
                                    <p:cond delay="0"/>
                                  </p:stCondLst>
                                  <p:childTnLst>
                                    <p:set>
                                      <p:cBhvr>
                                        <p:cTn id="31" dur="1" fill="hold">
                                          <p:stCondLst>
                                            <p:cond delay="0"/>
                                          </p:stCondLst>
                                        </p:cTn>
                                        <p:tgtEl>
                                          <p:spTgt spid="2058"/>
                                        </p:tgtEl>
                                        <p:attrNameLst>
                                          <p:attrName>style.visibility</p:attrName>
                                        </p:attrNameLst>
                                      </p:cBhvr>
                                      <p:to>
                                        <p:strVal val="visible"/>
                                      </p:to>
                                    </p:set>
                                    <p:animEffect transition="in" filter="fade">
                                      <p:cBhvr>
                                        <p:cTn id="32" dur="500"/>
                                        <p:tgtEl>
                                          <p:spTgt spid="2058"/>
                                        </p:tgtEl>
                                      </p:cBhvr>
                                    </p:animEffect>
                                  </p:childTnLst>
                                </p:cTn>
                              </p:par>
                            </p:childTnLst>
                          </p:cTn>
                        </p:par>
                        <p:par>
                          <p:cTn id="33" fill="hold">
                            <p:stCondLst>
                              <p:cond delay="175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0FA72-A106-6EBD-61FB-794C572BE13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9A1EDCC-A451-74FB-DF42-93A51ADDB16B}"/>
              </a:ext>
            </a:extLst>
          </p:cNvPr>
          <p:cNvPicPr>
            <a:picLocks noChangeAspect="1"/>
          </p:cNvPicPr>
          <p:nvPr/>
        </p:nvPicPr>
        <p:blipFill>
          <a:blip r:embed="rId2"/>
          <a:stretch>
            <a:fillRect/>
          </a:stretch>
        </p:blipFill>
        <p:spPr>
          <a:xfrm>
            <a:off x="-344557" y="2093845"/>
            <a:ext cx="13351691" cy="6822420"/>
          </a:xfrm>
          <a:prstGeom prst="rect">
            <a:avLst/>
          </a:prstGeom>
        </p:spPr>
      </p:pic>
      <p:pic>
        <p:nvPicPr>
          <p:cNvPr id="6" name="Picture 56" descr="Amazon Web Services Logo, symbol, meaning, history, PNG, brand">
            <a:extLst>
              <a:ext uri="{FF2B5EF4-FFF2-40B4-BE49-F238E27FC236}">
                <a16:creationId xmlns:a16="http://schemas.microsoft.com/office/drawing/2014/main" id="{F1EF96E7-8348-A30F-7793-4B6EF1A35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79" y="383559"/>
            <a:ext cx="2748841" cy="154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42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par>
                          <p:cTn id="8" fill="hold">
                            <p:stCondLst>
                              <p:cond delay="4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4B7D7-C252-297D-95E9-8CAD94F82EB9}"/>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08403931-727E-072A-51FE-4B74A3FBD035}"/>
              </a:ext>
            </a:extLst>
          </p:cNvPr>
          <p:cNvSpPr>
            <a:spLocks noGrp="1"/>
          </p:cNvSpPr>
          <p:nvPr>
            <p:ph type="body" sz="quarter" idx="16"/>
          </p:nvPr>
        </p:nvSpPr>
        <p:spPr>
          <a:xfrm>
            <a:off x="1680212" y="4275752"/>
            <a:ext cx="8878957" cy="1233607"/>
          </a:xfrm>
        </p:spPr>
        <p:txBody>
          <a:bodyPr/>
          <a:lstStyle/>
          <a:p>
            <a:pPr marL="285750" indent="-285750" algn="l">
              <a:buFont typeface="Arial" panose="020B0604020202020204" pitchFamily="34" charset="0"/>
              <a:buChar char="•"/>
            </a:pPr>
            <a:r>
              <a:rPr lang="en-US" sz="2400" b="0"/>
              <a:t>Support for running Azure Functions in your Aspire </a:t>
            </a:r>
            <a:r>
              <a:rPr lang="en-US" sz="2400" b="0" err="1"/>
              <a:t>AppHost</a:t>
            </a:r>
            <a:endParaRPr lang="en-US" sz="2400" b="0"/>
          </a:p>
          <a:p>
            <a:pPr marL="285750" indent="-285750" algn="l">
              <a:lnSpc>
                <a:spcPct val="150000"/>
              </a:lnSpc>
              <a:buFont typeface="Arial" panose="020B0604020202020204" pitchFamily="34" charset="0"/>
              <a:buChar char="•"/>
            </a:pPr>
            <a:r>
              <a:rPr lang="en-US" sz="2400" b="0"/>
              <a:t>More deployment options are in development</a:t>
            </a:r>
          </a:p>
        </p:txBody>
      </p:sp>
      <p:sp>
        <p:nvSpPr>
          <p:cNvPr id="3" name="Title 2">
            <a:extLst>
              <a:ext uri="{FF2B5EF4-FFF2-40B4-BE49-F238E27FC236}">
                <a16:creationId xmlns:a16="http://schemas.microsoft.com/office/drawing/2014/main" id="{E44D580F-7EC9-3C36-5560-D475178C2160}"/>
              </a:ext>
            </a:extLst>
          </p:cNvPr>
          <p:cNvSpPr>
            <a:spLocks noGrp="1"/>
          </p:cNvSpPr>
          <p:nvPr>
            <p:ph type="title"/>
          </p:nvPr>
        </p:nvSpPr>
        <p:spPr>
          <a:xfrm>
            <a:off x="565754" y="3425687"/>
            <a:ext cx="11060491" cy="615553"/>
          </a:xfrm>
        </p:spPr>
        <p:txBody>
          <a:bodyPr/>
          <a:lstStyle/>
          <a:p>
            <a:r>
              <a:rPr lang="en-US"/>
              <a:t>Azure Functions - Now in Preview</a:t>
            </a:r>
          </a:p>
        </p:txBody>
      </p:sp>
      <p:grpSp>
        <p:nvGrpSpPr>
          <p:cNvPr id="5" name="Group 4">
            <a:extLst>
              <a:ext uri="{FF2B5EF4-FFF2-40B4-BE49-F238E27FC236}">
                <a16:creationId xmlns:a16="http://schemas.microsoft.com/office/drawing/2014/main" id="{EE68AA46-836D-9140-8152-0E31A3A71084}"/>
              </a:ext>
              <a:ext uri="{C183D7F6-B498-43B3-948B-1728B52AA6E4}">
                <adec:decorative xmlns:adec="http://schemas.microsoft.com/office/drawing/2017/decorative" val="1"/>
              </a:ext>
            </a:extLst>
          </p:cNvPr>
          <p:cNvGrpSpPr/>
          <p:nvPr/>
        </p:nvGrpSpPr>
        <p:grpSpPr>
          <a:xfrm>
            <a:off x="4712368" y="735443"/>
            <a:ext cx="2767263" cy="2278897"/>
            <a:chOff x="2111653" y="1308275"/>
            <a:chExt cx="3170980" cy="2611367"/>
          </a:xfrm>
        </p:grpSpPr>
        <p:grpSp>
          <p:nvGrpSpPr>
            <p:cNvPr id="6" name="Group 5">
              <a:extLst>
                <a:ext uri="{FF2B5EF4-FFF2-40B4-BE49-F238E27FC236}">
                  <a16:creationId xmlns:a16="http://schemas.microsoft.com/office/drawing/2014/main" id="{07ABB2F3-A5E4-8709-1676-7B481C29B8ED}"/>
                </a:ext>
              </a:extLst>
            </p:cNvPr>
            <p:cNvGrpSpPr/>
            <p:nvPr/>
          </p:nvGrpSpPr>
          <p:grpSpPr>
            <a:xfrm>
              <a:off x="2111653" y="1729833"/>
              <a:ext cx="1137467" cy="1314333"/>
              <a:chOff x="2111653" y="1729833"/>
              <a:chExt cx="1137467" cy="1314333"/>
            </a:xfrm>
          </p:grpSpPr>
          <p:sp>
            <p:nvSpPr>
              <p:cNvPr id="11" name="Freeform: Shape 21">
                <a:extLst>
                  <a:ext uri="{FF2B5EF4-FFF2-40B4-BE49-F238E27FC236}">
                    <a16:creationId xmlns:a16="http://schemas.microsoft.com/office/drawing/2014/main" id="{27BE4C96-69C0-D275-9381-ABA5E89C2D56}"/>
                  </a:ext>
                </a:extLst>
              </p:cNvPr>
              <p:cNvSpPr/>
              <p:nvPr/>
            </p:nvSpPr>
            <p:spPr>
              <a:xfrm rot="8095138">
                <a:off x="2568502" y="2363547"/>
                <a:ext cx="223770" cy="1137467"/>
              </a:xfrm>
              <a:custGeom>
                <a:avLst/>
                <a:gdLst>
                  <a:gd name="connsiteX0" fmla="*/ 44198 w 223770"/>
                  <a:gd name="connsiteY0" fmla="*/ 164 h 1137467"/>
                  <a:gd name="connsiteX1" fmla="*/ 180064 w 223770"/>
                  <a:gd name="connsiteY1" fmla="*/ 164 h 1137467"/>
                  <a:gd name="connsiteX2" fmla="*/ 223771 w 223770"/>
                  <a:gd name="connsiteY2" fmla="*/ 43868 h 1137467"/>
                  <a:gd name="connsiteX3" fmla="*/ 223771 w 223770"/>
                  <a:gd name="connsiteY3" fmla="*/ 1050222 h 1137467"/>
                  <a:gd name="connsiteX4" fmla="*/ 136521 w 223770"/>
                  <a:gd name="connsiteY4" fmla="*/ 1137467 h 1137467"/>
                  <a:gd name="connsiteX5" fmla="*/ 0 w 223770"/>
                  <a:gd name="connsiteY5" fmla="*/ 1137467 h 1137467"/>
                  <a:gd name="connsiteX6" fmla="*/ 0 w 223770"/>
                  <a:gd name="connsiteY6" fmla="*/ 1137467 h 1137467"/>
                  <a:gd name="connsiteX7" fmla="*/ 0 w 223770"/>
                  <a:gd name="connsiteY7" fmla="*/ 43705 h 1137467"/>
                  <a:gd name="connsiteX8" fmla="*/ 43707 w 223770"/>
                  <a:gd name="connsiteY8" fmla="*/ 0 h 11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770" h="1137467">
                    <a:moveTo>
                      <a:pt x="44198" y="164"/>
                    </a:moveTo>
                    <a:lnTo>
                      <a:pt x="180064" y="164"/>
                    </a:lnTo>
                    <a:cubicBezTo>
                      <a:pt x="204203" y="164"/>
                      <a:pt x="223771" y="19731"/>
                      <a:pt x="223771" y="43868"/>
                    </a:cubicBezTo>
                    <a:lnTo>
                      <a:pt x="223771" y="1050222"/>
                    </a:lnTo>
                    <a:cubicBezTo>
                      <a:pt x="223771" y="1098411"/>
                      <a:pt x="184708" y="1137467"/>
                      <a:pt x="136521" y="1137467"/>
                    </a:cubicBezTo>
                    <a:lnTo>
                      <a:pt x="0" y="1137467"/>
                    </a:lnTo>
                    <a:lnTo>
                      <a:pt x="0" y="1137467"/>
                    </a:lnTo>
                    <a:lnTo>
                      <a:pt x="0" y="43705"/>
                    </a:lnTo>
                    <a:cubicBezTo>
                      <a:pt x="0" y="19567"/>
                      <a:pt x="19568" y="0"/>
                      <a:pt x="43707" y="0"/>
                    </a:cubicBezTo>
                    <a:close/>
                  </a:path>
                </a:pathLst>
              </a:custGeom>
              <a:solidFill>
                <a:srgbClr val="50E6FF"/>
              </a:solidFill>
              <a:ln w="12799" cap="flat">
                <a:noFill/>
                <a:prstDash val="solid"/>
                <a:miter/>
              </a:ln>
            </p:spPr>
            <p:txBody>
              <a:bodyPr rtlCol="0" anchor="ctr"/>
              <a:lstStyle/>
              <a:p>
                <a:endParaRPr lang="en-US"/>
              </a:p>
            </p:txBody>
          </p:sp>
          <p:sp>
            <p:nvSpPr>
              <p:cNvPr id="12" name="Freeform: Shape 22">
                <a:extLst>
                  <a:ext uri="{FF2B5EF4-FFF2-40B4-BE49-F238E27FC236}">
                    <a16:creationId xmlns:a16="http://schemas.microsoft.com/office/drawing/2014/main" id="{7E6317CE-EF75-931D-25C8-C390FEB157E8}"/>
                  </a:ext>
                </a:extLst>
              </p:cNvPr>
              <p:cNvSpPr/>
              <p:nvPr/>
            </p:nvSpPr>
            <p:spPr>
              <a:xfrm rot="2695138">
                <a:off x="2560485" y="1729833"/>
                <a:ext cx="223770" cy="1121262"/>
              </a:xfrm>
              <a:custGeom>
                <a:avLst/>
                <a:gdLst>
                  <a:gd name="connsiteX0" fmla="*/ 43707 w 223770"/>
                  <a:gd name="connsiteY0" fmla="*/ 0 h 1121262"/>
                  <a:gd name="connsiteX1" fmla="*/ 180064 w 223770"/>
                  <a:gd name="connsiteY1" fmla="*/ 0 h 1121262"/>
                  <a:gd name="connsiteX2" fmla="*/ 223771 w 223770"/>
                  <a:gd name="connsiteY2" fmla="*/ 43705 h 1121262"/>
                  <a:gd name="connsiteX3" fmla="*/ 223771 w 223770"/>
                  <a:gd name="connsiteY3" fmla="*/ 1121262 h 1121262"/>
                  <a:gd name="connsiteX4" fmla="*/ 223771 w 223770"/>
                  <a:gd name="connsiteY4" fmla="*/ 1121262 h 1121262"/>
                  <a:gd name="connsiteX5" fmla="*/ 87249 w 223770"/>
                  <a:gd name="connsiteY5" fmla="*/ 1121262 h 1121262"/>
                  <a:gd name="connsiteX6" fmla="*/ 0 w 223770"/>
                  <a:gd name="connsiteY6" fmla="*/ 1034017 h 1121262"/>
                  <a:gd name="connsiteX7" fmla="*/ 0 w 223770"/>
                  <a:gd name="connsiteY7" fmla="*/ 43377 h 1121262"/>
                  <a:gd name="connsiteX8" fmla="*/ 43707 w 223770"/>
                  <a:gd name="connsiteY8" fmla="*/ 0 h 112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770" h="1121262">
                    <a:moveTo>
                      <a:pt x="43707" y="0"/>
                    </a:moveTo>
                    <a:lnTo>
                      <a:pt x="180064" y="0"/>
                    </a:lnTo>
                    <a:cubicBezTo>
                      <a:pt x="204203" y="0"/>
                      <a:pt x="223771" y="19567"/>
                      <a:pt x="223771" y="43705"/>
                    </a:cubicBezTo>
                    <a:lnTo>
                      <a:pt x="223771" y="1121262"/>
                    </a:lnTo>
                    <a:lnTo>
                      <a:pt x="223771" y="1121262"/>
                    </a:lnTo>
                    <a:lnTo>
                      <a:pt x="87249" y="1121262"/>
                    </a:lnTo>
                    <a:cubicBezTo>
                      <a:pt x="39062" y="1121262"/>
                      <a:pt x="0" y="1082206"/>
                      <a:pt x="0" y="1034017"/>
                    </a:cubicBezTo>
                    <a:lnTo>
                      <a:pt x="0" y="43377"/>
                    </a:lnTo>
                    <a:cubicBezTo>
                      <a:pt x="180" y="19368"/>
                      <a:pt x="19696" y="0"/>
                      <a:pt x="43707" y="0"/>
                    </a:cubicBezTo>
                    <a:close/>
                  </a:path>
                </a:pathLst>
              </a:custGeom>
              <a:solidFill>
                <a:srgbClr val="1490DF"/>
              </a:solidFill>
              <a:ln w="12799"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0E84599-FBF5-6289-713E-E580DC84E7D8}"/>
                </a:ext>
              </a:extLst>
            </p:cNvPr>
            <p:cNvGrpSpPr/>
            <p:nvPr/>
          </p:nvGrpSpPr>
          <p:grpSpPr>
            <a:xfrm>
              <a:off x="4145330" y="1729250"/>
              <a:ext cx="1137303" cy="1315384"/>
              <a:chOff x="4145330" y="1729250"/>
              <a:chExt cx="1137303" cy="1315384"/>
            </a:xfrm>
          </p:grpSpPr>
          <p:sp>
            <p:nvSpPr>
              <p:cNvPr id="9" name="Freeform: Shape 19">
                <a:extLst>
                  <a:ext uri="{FF2B5EF4-FFF2-40B4-BE49-F238E27FC236}">
                    <a16:creationId xmlns:a16="http://schemas.microsoft.com/office/drawing/2014/main" id="{9D778731-BA74-E3E7-0371-A4460B366A76}"/>
                  </a:ext>
                </a:extLst>
              </p:cNvPr>
              <p:cNvSpPr/>
              <p:nvPr/>
            </p:nvSpPr>
            <p:spPr>
              <a:xfrm rot="2704862">
                <a:off x="4602178" y="2364179"/>
                <a:ext cx="223607" cy="1137303"/>
              </a:xfrm>
              <a:custGeom>
                <a:avLst/>
                <a:gdLst>
                  <a:gd name="connsiteX0" fmla="*/ 0 w 223607"/>
                  <a:gd name="connsiteY0" fmla="*/ 0 h 1137303"/>
                  <a:gd name="connsiteX1" fmla="*/ 136358 w 223607"/>
                  <a:gd name="connsiteY1" fmla="*/ 0 h 1137303"/>
                  <a:gd name="connsiteX2" fmla="*/ 223607 w 223607"/>
                  <a:gd name="connsiteY2" fmla="*/ 87246 h 1137303"/>
                  <a:gd name="connsiteX3" fmla="*/ 223607 w 223607"/>
                  <a:gd name="connsiteY3" fmla="*/ 1093599 h 1137303"/>
                  <a:gd name="connsiteX4" fmla="*/ 179901 w 223607"/>
                  <a:gd name="connsiteY4" fmla="*/ 1137304 h 1137303"/>
                  <a:gd name="connsiteX5" fmla="*/ 44198 w 223607"/>
                  <a:gd name="connsiteY5" fmla="*/ 1137304 h 1137303"/>
                  <a:gd name="connsiteX6" fmla="*/ 491 w 223607"/>
                  <a:gd name="connsiteY6" fmla="*/ 1093599 h 1137303"/>
                  <a:gd name="connsiteX7" fmla="*/ 491 w 223607"/>
                  <a:gd name="connsiteY7" fmla="*/ 0 h 1137303"/>
                  <a:gd name="connsiteX8" fmla="*/ 491 w 223607"/>
                  <a:gd name="connsiteY8" fmla="*/ 0 h 113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607" h="1137303">
                    <a:moveTo>
                      <a:pt x="0" y="0"/>
                    </a:moveTo>
                    <a:lnTo>
                      <a:pt x="136358" y="0"/>
                    </a:lnTo>
                    <a:cubicBezTo>
                      <a:pt x="184550" y="0"/>
                      <a:pt x="223607" y="39061"/>
                      <a:pt x="223607" y="87246"/>
                    </a:cubicBezTo>
                    <a:lnTo>
                      <a:pt x="223607" y="1093599"/>
                    </a:lnTo>
                    <a:cubicBezTo>
                      <a:pt x="223607" y="1117743"/>
                      <a:pt x="204046" y="1137304"/>
                      <a:pt x="179901" y="1137304"/>
                    </a:cubicBezTo>
                    <a:lnTo>
                      <a:pt x="44198" y="1137304"/>
                    </a:lnTo>
                    <a:cubicBezTo>
                      <a:pt x="20053" y="1137304"/>
                      <a:pt x="491" y="1117743"/>
                      <a:pt x="491" y="1093599"/>
                    </a:cubicBezTo>
                    <a:lnTo>
                      <a:pt x="491" y="0"/>
                    </a:lnTo>
                    <a:lnTo>
                      <a:pt x="491" y="0"/>
                    </a:lnTo>
                    <a:close/>
                  </a:path>
                </a:pathLst>
              </a:custGeom>
              <a:solidFill>
                <a:srgbClr val="50E6FF"/>
              </a:solidFill>
              <a:ln w="12799" cap="flat">
                <a:noFill/>
                <a:prstDash val="solid"/>
                <a:miter/>
              </a:ln>
            </p:spPr>
            <p:txBody>
              <a:bodyPr rtlCol="0" anchor="ctr"/>
              <a:lstStyle/>
              <a:p>
                <a:endParaRPr lang="en-US"/>
              </a:p>
            </p:txBody>
          </p:sp>
          <p:sp>
            <p:nvSpPr>
              <p:cNvPr id="10" name="Freeform: Shape 20">
                <a:extLst>
                  <a:ext uri="{FF2B5EF4-FFF2-40B4-BE49-F238E27FC236}">
                    <a16:creationId xmlns:a16="http://schemas.microsoft.com/office/drawing/2014/main" id="{6FF15646-0192-1D65-66A2-7A261A213D14}"/>
                  </a:ext>
                </a:extLst>
              </p:cNvPr>
              <p:cNvSpPr/>
              <p:nvPr/>
            </p:nvSpPr>
            <p:spPr>
              <a:xfrm rot="8104862">
                <a:off x="4609699" y="1729250"/>
                <a:ext cx="223770" cy="1121589"/>
              </a:xfrm>
              <a:custGeom>
                <a:avLst/>
                <a:gdLst>
                  <a:gd name="connsiteX0" fmla="*/ 87413 w 223770"/>
                  <a:gd name="connsiteY0" fmla="*/ 327 h 1121589"/>
                  <a:gd name="connsiteX1" fmla="*/ 223771 w 223770"/>
                  <a:gd name="connsiteY1" fmla="*/ 327 h 1121589"/>
                  <a:gd name="connsiteX2" fmla="*/ 223771 w 223770"/>
                  <a:gd name="connsiteY2" fmla="*/ 327 h 1121589"/>
                  <a:gd name="connsiteX3" fmla="*/ 223771 w 223770"/>
                  <a:gd name="connsiteY3" fmla="*/ 1077885 h 1121589"/>
                  <a:gd name="connsiteX4" fmla="*/ 180064 w 223770"/>
                  <a:gd name="connsiteY4" fmla="*/ 1121590 h 1121589"/>
                  <a:gd name="connsiteX5" fmla="*/ 43706 w 223770"/>
                  <a:gd name="connsiteY5" fmla="*/ 1121590 h 1121589"/>
                  <a:gd name="connsiteX6" fmla="*/ 0 w 223770"/>
                  <a:gd name="connsiteY6" fmla="*/ 1077885 h 1121589"/>
                  <a:gd name="connsiteX7" fmla="*/ 0 w 223770"/>
                  <a:gd name="connsiteY7" fmla="*/ 87246 h 1121589"/>
                  <a:gd name="connsiteX8" fmla="*/ 87249 w 223770"/>
                  <a:gd name="connsiteY8" fmla="*/ 0 h 112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770" h="1121589">
                    <a:moveTo>
                      <a:pt x="87413" y="327"/>
                    </a:moveTo>
                    <a:lnTo>
                      <a:pt x="223771" y="327"/>
                    </a:lnTo>
                    <a:lnTo>
                      <a:pt x="223771" y="327"/>
                    </a:lnTo>
                    <a:lnTo>
                      <a:pt x="223771" y="1077885"/>
                    </a:lnTo>
                    <a:cubicBezTo>
                      <a:pt x="223771" y="1102029"/>
                      <a:pt x="204209" y="1121590"/>
                      <a:pt x="180064" y="1121590"/>
                    </a:cubicBezTo>
                    <a:lnTo>
                      <a:pt x="43706" y="1121590"/>
                    </a:lnTo>
                    <a:cubicBezTo>
                      <a:pt x="19561" y="1121590"/>
                      <a:pt x="0" y="1102029"/>
                      <a:pt x="0" y="1077885"/>
                    </a:cubicBezTo>
                    <a:lnTo>
                      <a:pt x="0" y="87246"/>
                    </a:lnTo>
                    <a:cubicBezTo>
                      <a:pt x="0" y="39061"/>
                      <a:pt x="39058" y="0"/>
                      <a:pt x="87249" y="0"/>
                    </a:cubicBezTo>
                    <a:close/>
                  </a:path>
                </a:pathLst>
              </a:custGeom>
              <a:solidFill>
                <a:srgbClr val="1490DF"/>
              </a:solidFill>
              <a:ln w="12799" cap="flat">
                <a:noFill/>
                <a:prstDash val="solid"/>
                <a:miter/>
              </a:ln>
            </p:spPr>
            <p:txBody>
              <a:bodyPr rtlCol="0" anchor="ctr"/>
              <a:lstStyle/>
              <a:p>
                <a:endParaRPr lang="en-US"/>
              </a:p>
            </p:txBody>
          </p:sp>
        </p:grpSp>
        <p:sp>
          <p:nvSpPr>
            <p:cNvPr id="8" name="Freeform: Shape 18">
              <a:extLst>
                <a:ext uri="{FF2B5EF4-FFF2-40B4-BE49-F238E27FC236}">
                  <a16:creationId xmlns:a16="http://schemas.microsoft.com/office/drawing/2014/main" id="{077D7823-E1CF-89B3-C3A2-F39A3E6F25F1}"/>
                </a:ext>
              </a:extLst>
            </p:cNvPr>
            <p:cNvSpPr/>
            <p:nvPr/>
          </p:nvSpPr>
          <p:spPr>
            <a:xfrm>
              <a:off x="2988321" y="1308275"/>
              <a:ext cx="1471943" cy="2611367"/>
            </a:xfrm>
            <a:custGeom>
              <a:avLst/>
              <a:gdLst>
                <a:gd name="connsiteX0" fmla="*/ 620240 w 1471943"/>
                <a:gd name="connsiteY0" fmla="*/ 1452917 h 2611367"/>
                <a:gd name="connsiteX1" fmla="*/ 32739 w 1471943"/>
                <a:gd name="connsiteY1" fmla="*/ 1452917 h 2611367"/>
                <a:gd name="connsiteX2" fmla="*/ 0 w 1471943"/>
                <a:gd name="connsiteY2" fmla="*/ 1423290 h 2611367"/>
                <a:gd name="connsiteX3" fmla="*/ 2947 w 1471943"/>
                <a:gd name="connsiteY3" fmla="*/ 1411013 h 2611367"/>
                <a:gd name="connsiteX4" fmla="*/ 707325 w 1471943"/>
                <a:gd name="connsiteY4" fmla="*/ 17374 h 2611367"/>
                <a:gd name="connsiteX5" fmla="*/ 737773 w 1471943"/>
                <a:gd name="connsiteY5" fmla="*/ 23 h 2611367"/>
                <a:gd name="connsiteX6" fmla="*/ 1432657 w 1471943"/>
                <a:gd name="connsiteY6" fmla="*/ 23 h 2611367"/>
                <a:gd name="connsiteX7" fmla="*/ 1465396 w 1471943"/>
                <a:gd name="connsiteY7" fmla="*/ 29651 h 2611367"/>
                <a:gd name="connsiteX8" fmla="*/ 1459667 w 1471943"/>
                <a:gd name="connsiteY8" fmla="*/ 46020 h 2611367"/>
                <a:gd name="connsiteX9" fmla="*/ 632517 w 1471943"/>
                <a:gd name="connsiteY9" fmla="*/ 1136345 h 2611367"/>
                <a:gd name="connsiteX10" fmla="*/ 1439205 w 1471943"/>
                <a:gd name="connsiteY10" fmla="*/ 1136345 h 2611367"/>
                <a:gd name="connsiteX11" fmla="*/ 1471944 w 1471943"/>
                <a:gd name="connsiteY11" fmla="*/ 1165973 h 2611367"/>
                <a:gd name="connsiteX12" fmla="*/ 1463432 w 1471943"/>
                <a:gd name="connsiteY12" fmla="*/ 1185943 h 2611367"/>
                <a:gd name="connsiteX13" fmla="*/ 122935 w 1471943"/>
                <a:gd name="connsiteY13" fmla="*/ 2580400 h 2611367"/>
                <a:gd name="connsiteX14" fmla="*/ 64659 w 1471943"/>
                <a:gd name="connsiteY14" fmla="*/ 2549463 h 2611367"/>
                <a:gd name="connsiteX15" fmla="*/ 64659 w 1471943"/>
                <a:gd name="connsiteY15" fmla="*/ 2549463 h 261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71943" h="2611367">
                  <a:moveTo>
                    <a:pt x="620240" y="1452917"/>
                  </a:moveTo>
                  <a:lnTo>
                    <a:pt x="32739" y="1452917"/>
                  </a:lnTo>
                  <a:cubicBezTo>
                    <a:pt x="15590" y="1453572"/>
                    <a:pt x="1054" y="1440418"/>
                    <a:pt x="0" y="1423290"/>
                  </a:cubicBezTo>
                  <a:cubicBezTo>
                    <a:pt x="5" y="1419023"/>
                    <a:pt x="1013" y="1414818"/>
                    <a:pt x="2947" y="1411013"/>
                  </a:cubicBezTo>
                  <a:lnTo>
                    <a:pt x="707325" y="17374"/>
                  </a:lnTo>
                  <a:cubicBezTo>
                    <a:pt x="713436" y="6356"/>
                    <a:pt x="725179" y="-335"/>
                    <a:pt x="737773" y="23"/>
                  </a:cubicBezTo>
                  <a:lnTo>
                    <a:pt x="1432657" y="23"/>
                  </a:lnTo>
                  <a:cubicBezTo>
                    <a:pt x="1449812" y="-631"/>
                    <a:pt x="1464348" y="12523"/>
                    <a:pt x="1465396" y="29651"/>
                  </a:cubicBezTo>
                  <a:cubicBezTo>
                    <a:pt x="1465331" y="35588"/>
                    <a:pt x="1463317" y="41342"/>
                    <a:pt x="1459667" y="46020"/>
                  </a:cubicBezTo>
                  <a:lnTo>
                    <a:pt x="632517" y="1136345"/>
                  </a:lnTo>
                  <a:lnTo>
                    <a:pt x="1439205" y="1136345"/>
                  </a:lnTo>
                  <a:cubicBezTo>
                    <a:pt x="1456360" y="1135690"/>
                    <a:pt x="1470896" y="1148844"/>
                    <a:pt x="1471944" y="1165973"/>
                  </a:cubicBezTo>
                  <a:cubicBezTo>
                    <a:pt x="1471813" y="1173484"/>
                    <a:pt x="1468768" y="1180650"/>
                    <a:pt x="1463432" y="1185943"/>
                  </a:cubicBezTo>
                  <a:lnTo>
                    <a:pt x="122935" y="2580400"/>
                  </a:lnTo>
                  <a:cubicBezTo>
                    <a:pt x="110330" y="2587930"/>
                    <a:pt x="20789" y="2662244"/>
                    <a:pt x="64659" y="2549463"/>
                  </a:cubicBezTo>
                  <a:lnTo>
                    <a:pt x="64659" y="2549463"/>
                  </a:lnTo>
                  <a:close/>
                </a:path>
              </a:pathLst>
            </a:custGeom>
            <a:gradFill>
              <a:gsLst>
                <a:gs pos="0">
                  <a:srgbClr val="FEA11B"/>
                </a:gs>
                <a:gs pos="28400">
                  <a:srgbClr val="FEA51A"/>
                </a:gs>
                <a:gs pos="54700">
                  <a:srgbClr val="FEB018"/>
                </a:gs>
                <a:gs pos="80000">
                  <a:srgbClr val="FFC314"/>
                </a:gs>
                <a:gs pos="100000">
                  <a:srgbClr val="FFD70F"/>
                </a:gs>
              </a:gsLst>
              <a:lin ang="16200000" scaled="1"/>
            </a:gradFill>
            <a:ln w="12799" cap="flat">
              <a:noFill/>
              <a:prstDash val="solid"/>
              <a:miter/>
            </a:ln>
          </p:spPr>
          <p:txBody>
            <a:bodyPr rtlCol="0" anchor="ctr"/>
            <a:lstStyle/>
            <a:p>
              <a:endParaRPr lang="en-US"/>
            </a:p>
          </p:txBody>
        </p:sp>
      </p:grpSp>
    </p:spTree>
    <p:extLst>
      <p:ext uri="{BB962C8B-B14F-4D97-AF65-F5344CB8AC3E}">
        <p14:creationId xmlns:p14="http://schemas.microsoft.com/office/powerpoint/2010/main" val="913859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3A4FC-BB2F-752A-10E2-E6CFE87116D2}"/>
            </a:ext>
          </a:extLst>
        </p:cNvPr>
        <p:cNvGrpSpPr/>
        <p:nvPr/>
      </p:nvGrpSpPr>
      <p:grpSpPr>
        <a:xfrm>
          <a:off x="0" y="0"/>
          <a:ext cx="0" cy="0"/>
          <a:chOff x="0" y="0"/>
          <a:chExt cx="0" cy="0"/>
        </a:xfrm>
      </p:grpSpPr>
      <p:pic>
        <p:nvPicPr>
          <p:cNvPr id="10" name="Picture 9" descr="A cartoon toy in a blue object&#10;&#10;Description automatically generated">
            <a:extLst>
              <a:ext uri="{FF2B5EF4-FFF2-40B4-BE49-F238E27FC236}">
                <a16:creationId xmlns:a16="http://schemas.microsoft.com/office/drawing/2014/main" id="{77175D7D-89F0-748E-0415-570058C03E0F}"/>
              </a:ext>
            </a:extLst>
          </p:cNvPr>
          <p:cNvPicPr>
            <a:picLocks noChangeAspect="1"/>
          </p:cNvPicPr>
          <p:nvPr/>
        </p:nvPicPr>
        <p:blipFill>
          <a:blip r:embed="rId3"/>
          <a:stretch>
            <a:fillRect/>
          </a:stretch>
        </p:blipFill>
        <p:spPr>
          <a:xfrm>
            <a:off x="1937426" y="136777"/>
            <a:ext cx="8317147" cy="3052692"/>
          </a:xfrm>
          <a:prstGeom prst="rect">
            <a:avLst/>
          </a:prstGeom>
        </p:spPr>
      </p:pic>
      <p:sp>
        <p:nvSpPr>
          <p:cNvPr id="8" name="Rounded Rectangle 21">
            <a:extLst>
              <a:ext uri="{FF2B5EF4-FFF2-40B4-BE49-F238E27FC236}">
                <a16:creationId xmlns:a16="http://schemas.microsoft.com/office/drawing/2014/main" id="{FEBDA1CE-DDF2-43BF-AF64-4BC10E0DF99F}"/>
              </a:ext>
            </a:extLst>
          </p:cNvPr>
          <p:cNvSpPr/>
          <p:nvPr/>
        </p:nvSpPr>
        <p:spPr>
          <a:xfrm>
            <a:off x="1567543" y="3026519"/>
            <a:ext cx="9056914" cy="2458828"/>
          </a:xfrm>
          <a:prstGeom prst="roundRect">
            <a:avLst>
              <a:gd name="adj" fmla="val 1400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Rounded Rectangle 21">
            <a:extLst>
              <a:ext uri="{FF2B5EF4-FFF2-40B4-BE49-F238E27FC236}">
                <a16:creationId xmlns:a16="http://schemas.microsoft.com/office/drawing/2014/main" id="{D501DFE2-413F-6467-B91D-83F38AF48986}"/>
              </a:ext>
            </a:extLst>
          </p:cNvPr>
          <p:cNvSpPr/>
          <p:nvPr/>
        </p:nvSpPr>
        <p:spPr>
          <a:xfrm>
            <a:off x="609600" y="2047647"/>
            <a:ext cx="10972800" cy="133418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5" name="Title 4">
            <a:extLst>
              <a:ext uri="{FF2B5EF4-FFF2-40B4-BE49-F238E27FC236}">
                <a16:creationId xmlns:a16="http://schemas.microsoft.com/office/drawing/2014/main" id="{C1119890-2C16-899B-DC1A-BC44D3DA0D0C}"/>
              </a:ext>
            </a:extLst>
          </p:cNvPr>
          <p:cNvSpPr>
            <a:spLocks noGrp="1"/>
          </p:cNvSpPr>
          <p:nvPr>
            <p:ph type="title"/>
          </p:nvPr>
        </p:nvSpPr>
        <p:spPr>
          <a:xfrm>
            <a:off x="2612571" y="2047647"/>
            <a:ext cx="6966858" cy="1334182"/>
          </a:xfrm>
        </p:spPr>
        <p:txBody>
          <a:bodyPr anchor="ctr">
            <a:normAutofit/>
          </a:bodyPr>
          <a:lstStyle/>
          <a:p>
            <a:pPr algn="ctr"/>
            <a:r>
              <a:rPr lang="en-US" sz="6600">
                <a:solidFill>
                  <a:schemeClr val="bg1"/>
                </a:solidFill>
              </a:rPr>
              <a:t>Get .NET 9</a:t>
            </a:r>
          </a:p>
        </p:txBody>
      </p:sp>
      <p:grpSp>
        <p:nvGrpSpPr>
          <p:cNvPr id="9" name="Group 8">
            <a:extLst>
              <a:ext uri="{FF2B5EF4-FFF2-40B4-BE49-F238E27FC236}">
                <a16:creationId xmlns:a16="http://schemas.microsoft.com/office/drawing/2014/main" id="{2F85AEB9-AF06-5C85-C614-A0E2676E2E38}"/>
              </a:ext>
            </a:extLst>
          </p:cNvPr>
          <p:cNvGrpSpPr/>
          <p:nvPr/>
        </p:nvGrpSpPr>
        <p:grpSpPr>
          <a:xfrm>
            <a:off x="3422457" y="3958129"/>
            <a:ext cx="4535000" cy="1183327"/>
            <a:chOff x="3422457" y="3958129"/>
            <a:chExt cx="4535000" cy="1183327"/>
          </a:xfrm>
        </p:grpSpPr>
        <p:sp>
          <p:nvSpPr>
            <p:cNvPr id="2" name="Content Placeholder 3">
              <a:extLst>
                <a:ext uri="{FF2B5EF4-FFF2-40B4-BE49-F238E27FC236}">
                  <a16:creationId xmlns:a16="http://schemas.microsoft.com/office/drawing/2014/main" id="{5DA76A32-07D1-2479-3FC7-2076CC1DFEBE}"/>
                </a:ext>
              </a:extLst>
            </p:cNvPr>
            <p:cNvSpPr txBox="1">
              <a:spLocks/>
            </p:cNvSpPr>
            <p:nvPr/>
          </p:nvSpPr>
          <p:spPr>
            <a:xfrm>
              <a:off x="4234543" y="3958129"/>
              <a:ext cx="3722914" cy="1183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Download .NET </a:t>
              </a:r>
              <a:r>
                <a:rPr lang="en-US" sz="3200">
                  <a:solidFill>
                    <a:srgbClr val="333333">
                      <a:lumMod val="50000"/>
                    </a:srgbClr>
                  </a:solidFill>
                  <a:latin typeface="Open Sans SemiBold" panose="020B0706030804020204" pitchFamily="34" charset="0"/>
                  <a:ea typeface="Open Sans SemiBold" panose="020B0706030804020204" pitchFamily="34" charset="0"/>
                  <a:cs typeface="Open Sans SemiBold" panose="020B0706030804020204" pitchFamily="34" charset="0"/>
                </a:rPr>
                <a:t>9</a:t>
              </a: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br>
                <a:rPr kumimoji="0" lang="en-US" sz="3200" b="0" i="0" u="none" strike="noStrike" kern="1200" cap="none" spc="0" normalizeH="0" baseline="0" noProof="0">
                  <a:ln>
                    <a:noFill/>
                  </a:ln>
                  <a:solidFill>
                    <a:srgbClr val="33333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hlinkClick r:id="rId4">
                    <a:extLst>
                      <a:ext uri="{A12FA001-AC4F-418D-AE19-62706E023703}">
                        <ahyp:hlinkClr xmlns:ahyp="http://schemas.microsoft.com/office/drawing/2018/hyperlinkcolor" val="tx"/>
                      </a:ext>
                    </a:extLst>
                  </a:hlinkClick>
                </a:rPr>
                <a:t>aka.ms/get-dotnet-9</a:t>
              </a:r>
              <a:endParaRPr lang="en-US">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Graphic 120">
              <a:extLst>
                <a:ext uri="{FF2B5EF4-FFF2-40B4-BE49-F238E27FC236}">
                  <a16:creationId xmlns:a16="http://schemas.microsoft.com/office/drawing/2014/main" id="{7ED4367E-E849-5722-DD2F-8159C1068442}"/>
                </a:ext>
              </a:extLst>
            </p:cNvPr>
            <p:cNvSpPr/>
            <p:nvPr/>
          </p:nvSpPr>
          <p:spPr>
            <a:xfrm rot="5400000">
              <a:off x="3422457" y="4054443"/>
              <a:ext cx="699600" cy="6996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85000">
                  <a:srgbClr val="3803DB"/>
                </a:gs>
                <a:gs pos="0">
                  <a:srgbClr val="C03BC4"/>
                </a:gs>
              </a:gsLst>
              <a:path path="circle">
                <a:fillToRect l="100000" b="100000"/>
              </a:path>
              <a:tileRect t="-100000" r="-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48231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0.04606 L 0 0 " pathEditMode="relative" rAng="0" ptsTypes="AA">
                                      <p:cBhvr>
                                        <p:cTn id="14" dur="500" fill="hold"/>
                                        <p:tgtEl>
                                          <p:spTgt spid="4"/>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nodeType="withEffect">
                                  <p:stCondLst>
                                    <p:cond delay="0"/>
                                  </p:stCondLst>
                                  <p:childTnLst>
                                    <p:animMotion origin="layout" path="M 0 0.04606 L 0 0 " pathEditMode="relative" rAng="0" ptsTypes="AA">
                                      <p:cBhvr>
                                        <p:cTn id="20" dur="500" fill="hold"/>
                                        <p:tgtEl>
                                          <p:spTgt spid="9"/>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0"/>
                                  </p:stCondLst>
                                  <p:childTnLst>
                                    <p:animMotion origin="layout" path="M 0 0.04606 L 0 0 " pathEditMode="relative" rAng="0" ptsTypes="AA">
                                      <p:cBhvr>
                                        <p:cTn id="25"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4" grpId="1" animBg="1"/>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75B2-155B-E788-9B11-70F057B89E1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A3FF78D8-9761-1B00-1AD8-58DD8C608B90}"/>
              </a:ext>
            </a:extLst>
          </p:cNvPr>
          <p:cNvSpPr txBox="1"/>
          <p:nvPr/>
        </p:nvSpPr>
        <p:spPr>
          <a:xfrm>
            <a:off x="1713480" y="2787168"/>
            <a:ext cx="5766312" cy="1283663"/>
          </a:xfrm>
          <a:prstGeom prst="roundRect">
            <a:avLst>
              <a:gd name="adj" fmla="val 50000"/>
            </a:avLst>
          </a:prstGeom>
          <a:no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Deployment</a:t>
            </a:r>
          </a:p>
        </p:txBody>
      </p:sp>
      <p:sp>
        <p:nvSpPr>
          <p:cNvPr id="6" name="TextBox 5">
            <a:extLst>
              <a:ext uri="{FF2B5EF4-FFF2-40B4-BE49-F238E27FC236}">
                <a16:creationId xmlns:a16="http://schemas.microsoft.com/office/drawing/2014/main" id="{C8D66AA5-AF77-8BF5-E319-46CBEAF8EBE4}"/>
              </a:ext>
            </a:extLst>
          </p:cNvPr>
          <p:cNvSpPr txBox="1"/>
          <p:nvPr/>
        </p:nvSpPr>
        <p:spPr>
          <a:xfrm>
            <a:off x="1713480" y="2787168"/>
            <a:ext cx="3994025" cy="1283663"/>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lang="en-US" sz="3200" b="1" kern="0" spc="-75">
                <a:solidFill>
                  <a:srgbClr val="333333"/>
                </a:solidFill>
                <a:latin typeface="Open Sans Semibold" panose="020B0706030804020204" pitchFamily="34" charset="0"/>
                <a:ea typeface="Open Sans Semibold" panose="020B0706030804020204" pitchFamily="34" charset="0"/>
                <a:cs typeface="Open Sans Semibold" panose="020B0706030804020204" pitchFamily="34" charset="0"/>
              </a:rPr>
              <a:t>	Deployment</a:t>
            </a:r>
            <a:endParaRPr kumimoji="0" lang="en-US" sz="32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 name="Graphic 249">
            <a:extLst>
              <a:ext uri="{FF2B5EF4-FFF2-40B4-BE49-F238E27FC236}">
                <a16:creationId xmlns:a16="http://schemas.microsoft.com/office/drawing/2014/main" id="{86B7C193-8A35-1BB5-D73A-C2E27F5CDB97}"/>
              </a:ext>
            </a:extLst>
          </p:cNvPr>
          <p:cNvSpPr/>
          <p:nvPr/>
        </p:nvSpPr>
        <p:spPr>
          <a:xfrm>
            <a:off x="5077890" y="4675104"/>
            <a:ext cx="629615" cy="726479"/>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no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Graphic 49">
            <a:extLst>
              <a:ext uri="{FF2B5EF4-FFF2-40B4-BE49-F238E27FC236}">
                <a16:creationId xmlns:a16="http://schemas.microsoft.com/office/drawing/2014/main" id="{6C1E84FC-B2E1-56CE-7AA5-3EC23B4EFCF2}"/>
              </a:ext>
              <a:ext uri="{C183D7F6-B498-43B3-948B-1728B52AA6E4}">
                <adec:decorative xmlns:adec="http://schemas.microsoft.com/office/drawing/2017/decorative" val="1"/>
              </a:ext>
            </a:extLst>
          </p:cNvPr>
          <p:cNvSpPr/>
          <p:nvPr/>
        </p:nvSpPr>
        <p:spPr>
          <a:xfrm>
            <a:off x="2132668" y="3080047"/>
            <a:ext cx="697904" cy="697904"/>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767616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1CF7F-0FC5-1DB1-8A42-982BBEB0DDA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661F070-C820-C708-064F-E22A98F623F7}"/>
              </a:ext>
            </a:extLst>
          </p:cNvPr>
          <p:cNvSpPr>
            <a:spLocks noGrp="1"/>
          </p:cNvSpPr>
          <p:nvPr>
            <p:ph type="title"/>
          </p:nvPr>
        </p:nvSpPr>
        <p:spPr>
          <a:xfrm>
            <a:off x="565754" y="1080526"/>
            <a:ext cx="11060491" cy="615553"/>
          </a:xfrm>
        </p:spPr>
        <p:txBody>
          <a:bodyPr/>
          <a:lstStyle/>
          <a:p>
            <a:r>
              <a:rPr lang="en-US"/>
              <a:t>Flexible Deployment with .NET Aspire</a:t>
            </a:r>
          </a:p>
        </p:txBody>
      </p:sp>
      <p:sp>
        <p:nvSpPr>
          <p:cNvPr id="4" name="TextBox 3">
            <a:extLst>
              <a:ext uri="{FF2B5EF4-FFF2-40B4-BE49-F238E27FC236}">
                <a16:creationId xmlns:a16="http://schemas.microsoft.com/office/drawing/2014/main" id="{D9CF992C-2884-2FAD-5A7D-980B7D6BD36B}"/>
              </a:ext>
            </a:extLst>
          </p:cNvPr>
          <p:cNvSpPr txBox="1"/>
          <p:nvPr/>
        </p:nvSpPr>
        <p:spPr>
          <a:xfrm>
            <a:off x="2005090" y="4124513"/>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Open Sans SemiBold"/>
                <a:ea typeface="Open Sans SemiBold"/>
                <a:cs typeface="Open Sans SemiBold"/>
              </a:rPr>
              <a:t>How You Do It Today!</a:t>
            </a:r>
          </a:p>
        </p:txBody>
      </p:sp>
      <p:sp>
        <p:nvSpPr>
          <p:cNvPr id="5" name="TextBox 4">
            <a:extLst>
              <a:ext uri="{FF2B5EF4-FFF2-40B4-BE49-F238E27FC236}">
                <a16:creationId xmlns:a16="http://schemas.microsoft.com/office/drawing/2014/main" id="{B34C6983-8AC1-178A-2806-43E21EBD12E2}"/>
              </a:ext>
            </a:extLst>
          </p:cNvPr>
          <p:cNvSpPr txBox="1"/>
          <p:nvPr/>
        </p:nvSpPr>
        <p:spPr>
          <a:xfrm>
            <a:off x="4227652" y="4124513"/>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Open Sans SemiBold"/>
                <a:ea typeface="Open Sans SemiBold"/>
                <a:cs typeface="Open Sans SemiBold"/>
              </a:rPr>
              <a:t>AWS CDK</a:t>
            </a:r>
          </a:p>
        </p:txBody>
      </p:sp>
      <p:sp>
        <p:nvSpPr>
          <p:cNvPr id="6" name="TextBox 5">
            <a:extLst>
              <a:ext uri="{FF2B5EF4-FFF2-40B4-BE49-F238E27FC236}">
                <a16:creationId xmlns:a16="http://schemas.microsoft.com/office/drawing/2014/main" id="{589FF0F1-F0B7-876A-E8CD-036E5094A4D3}"/>
              </a:ext>
            </a:extLst>
          </p:cNvPr>
          <p:cNvSpPr txBox="1"/>
          <p:nvPr/>
        </p:nvSpPr>
        <p:spPr>
          <a:xfrm>
            <a:off x="6389996" y="4124513"/>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Open Sans SemiBold"/>
                <a:ea typeface="Open Sans SemiBold"/>
                <a:cs typeface="Open Sans SemiBold"/>
              </a:rPr>
              <a:t>Azure Dev CLI</a:t>
            </a:r>
          </a:p>
        </p:txBody>
      </p:sp>
      <p:pic>
        <p:nvPicPr>
          <p:cNvPr id="10" name="Picture 9" descr="A blue and white cloud with arrows and squares&#10;&#10;Description automatically generated">
            <a:extLst>
              <a:ext uri="{FF2B5EF4-FFF2-40B4-BE49-F238E27FC236}">
                <a16:creationId xmlns:a16="http://schemas.microsoft.com/office/drawing/2014/main" id="{FC9168CE-A508-45CC-F161-0C9D3E3D1B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90417" y="2968995"/>
            <a:ext cx="1039158" cy="1039158"/>
          </a:xfrm>
          <a:prstGeom prst="rect">
            <a:avLst/>
          </a:prstGeom>
        </p:spPr>
      </p:pic>
      <p:pic>
        <p:nvPicPr>
          <p:cNvPr id="11" name="Picture 10" descr="A logo of a cube&#10;&#10;Description automatically generated with medium confidence">
            <a:extLst>
              <a:ext uri="{FF2B5EF4-FFF2-40B4-BE49-F238E27FC236}">
                <a16:creationId xmlns:a16="http://schemas.microsoft.com/office/drawing/2014/main" id="{79F1761C-C07E-7CB3-F707-09068C1F51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7619" y="2896716"/>
            <a:ext cx="1144515" cy="1064567"/>
          </a:xfrm>
          <a:prstGeom prst="rect">
            <a:avLst/>
          </a:prstGeom>
        </p:spPr>
      </p:pic>
      <p:sp>
        <p:nvSpPr>
          <p:cNvPr id="12" name="TextBox 11">
            <a:extLst>
              <a:ext uri="{FF2B5EF4-FFF2-40B4-BE49-F238E27FC236}">
                <a16:creationId xmlns:a16="http://schemas.microsoft.com/office/drawing/2014/main" id="{E187C6BF-4AF6-4B4D-0499-AFAC7CD7630F}"/>
              </a:ext>
            </a:extLst>
          </p:cNvPr>
          <p:cNvSpPr txBox="1"/>
          <p:nvPr/>
        </p:nvSpPr>
        <p:spPr>
          <a:xfrm>
            <a:off x="8652447" y="4124513"/>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Open Sans SemiBold"/>
                <a:ea typeface="Open Sans SemiBold"/>
                <a:cs typeface="Open Sans SemiBold"/>
              </a:rPr>
              <a:t>Visual Studio</a:t>
            </a:r>
          </a:p>
        </p:txBody>
      </p:sp>
      <p:pic>
        <p:nvPicPr>
          <p:cNvPr id="13" name="Picture 2">
            <a:extLst>
              <a:ext uri="{FF2B5EF4-FFF2-40B4-BE49-F238E27FC236}">
                <a16:creationId xmlns:a16="http://schemas.microsoft.com/office/drawing/2014/main" id="{91846312-0B11-48F5-AECF-6EE4DC6272D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077858" y="2973883"/>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ue and white circle with white circles&#10;&#10;Description automatically generated">
            <a:extLst>
              <a:ext uri="{FF2B5EF4-FFF2-40B4-BE49-F238E27FC236}">
                <a16:creationId xmlns:a16="http://schemas.microsoft.com/office/drawing/2014/main" id="{958246DA-968F-6EDD-1DB9-90253F8754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09935" y="2775619"/>
            <a:ext cx="486807" cy="486807"/>
          </a:xfrm>
          <a:prstGeom prst="rect">
            <a:avLst/>
          </a:prstGeom>
        </p:spPr>
      </p:pic>
      <p:pic>
        <p:nvPicPr>
          <p:cNvPr id="15" name="Picture 14" descr="A yellow and blue lightning bolt&#10;&#10;Description automatically generated">
            <a:extLst>
              <a:ext uri="{FF2B5EF4-FFF2-40B4-BE49-F238E27FC236}">
                <a16:creationId xmlns:a16="http://schemas.microsoft.com/office/drawing/2014/main" id="{1BB559B8-2C94-3C6C-AF5E-77C06AA464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30210" y="3575105"/>
            <a:ext cx="486806" cy="486806"/>
          </a:xfrm>
          <a:prstGeom prst="rect">
            <a:avLst/>
          </a:prstGeom>
        </p:spPr>
      </p:pic>
      <p:pic>
        <p:nvPicPr>
          <p:cNvPr id="16" name="Picture 15" descr="A logo of a company&#10;&#10;Description automatically generated">
            <a:extLst>
              <a:ext uri="{FF2B5EF4-FFF2-40B4-BE49-F238E27FC236}">
                <a16:creationId xmlns:a16="http://schemas.microsoft.com/office/drawing/2014/main" id="{13EA6FB6-C129-F768-AC9B-D8691C16191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71947" y="2942193"/>
            <a:ext cx="486807" cy="486807"/>
          </a:xfrm>
          <a:prstGeom prst="rect">
            <a:avLst/>
          </a:prstGeom>
        </p:spPr>
      </p:pic>
      <p:pic>
        <p:nvPicPr>
          <p:cNvPr id="17" name="Picture 16" descr="A group of blue cylindrical objects&#10;&#10;Description automatically generated">
            <a:extLst>
              <a:ext uri="{FF2B5EF4-FFF2-40B4-BE49-F238E27FC236}">
                <a16:creationId xmlns:a16="http://schemas.microsoft.com/office/drawing/2014/main" id="{0F9DA6AD-CFDD-B60C-A736-CAC75B495F8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10505" y="3569570"/>
            <a:ext cx="497875" cy="497875"/>
          </a:xfrm>
          <a:prstGeom prst="rect">
            <a:avLst/>
          </a:prstGeom>
        </p:spPr>
      </p:pic>
      <p:pic>
        <p:nvPicPr>
          <p:cNvPr id="18" name="Picture 4" descr="Aws Logo Icon - Free Download Logos Logo Icons | IconScout">
            <a:extLst>
              <a:ext uri="{FF2B5EF4-FFF2-40B4-BE49-F238E27FC236}">
                <a16:creationId xmlns:a16="http://schemas.microsoft.com/office/drawing/2014/main" id="{D0CE64FA-E7C6-F601-08C8-EC1EC72E68C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639637" y="3569569"/>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Google Cloud&quot; Icon - Download for free – Iconduck">
            <a:extLst>
              <a:ext uri="{FF2B5EF4-FFF2-40B4-BE49-F238E27FC236}">
                <a16:creationId xmlns:a16="http://schemas.microsoft.com/office/drawing/2014/main" id="{5C1D4BC6-00D4-9726-0B3E-EE8D8F2077E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644054" y="3490984"/>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6907A91C-67A4-B4E4-6CA8-6CCA218445C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190035" y="3009458"/>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a:extLst>
              <a:ext uri="{FF2B5EF4-FFF2-40B4-BE49-F238E27FC236}">
                <a16:creationId xmlns:a16="http://schemas.microsoft.com/office/drawing/2014/main" id="{49DD67C9-280C-9D72-BE66-A0FAEE963B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81136" y="2720058"/>
            <a:ext cx="497874" cy="497874"/>
          </a:xfrm>
          <a:prstGeom prst="rect">
            <a:avLst/>
          </a:prstGeom>
        </p:spPr>
      </p:pic>
      <p:pic>
        <p:nvPicPr>
          <p:cNvPr id="22" name="Graphic 21">
            <a:extLst>
              <a:ext uri="{FF2B5EF4-FFF2-40B4-BE49-F238E27FC236}">
                <a16:creationId xmlns:a16="http://schemas.microsoft.com/office/drawing/2014/main" id="{CC3BC59A-F570-7C3B-7250-DDF4C63B84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5282" y="2363907"/>
            <a:ext cx="500857" cy="500857"/>
          </a:xfrm>
          <a:prstGeom prst="rect">
            <a:avLst/>
          </a:prstGeom>
        </p:spPr>
      </p:pic>
      <p:pic>
        <p:nvPicPr>
          <p:cNvPr id="23" name="Graphic 22">
            <a:extLst>
              <a:ext uri="{FF2B5EF4-FFF2-40B4-BE49-F238E27FC236}">
                <a16:creationId xmlns:a16="http://schemas.microsoft.com/office/drawing/2014/main" id="{1F223863-3504-2926-C129-30F1665359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39379" y="2397018"/>
            <a:ext cx="403734" cy="403734"/>
          </a:xfrm>
          <a:prstGeom prst="rect">
            <a:avLst/>
          </a:prstGeom>
        </p:spPr>
      </p:pic>
    </p:spTree>
    <p:extLst>
      <p:ext uri="{BB962C8B-B14F-4D97-AF65-F5344CB8AC3E}">
        <p14:creationId xmlns:p14="http://schemas.microsoft.com/office/powerpoint/2010/main" val="260530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ECFEB607-8B40-18EE-3B6F-70976BA9C965}"/>
              </a:ext>
              <a:ext uri="{C183D7F6-B498-43B3-948B-1728B52AA6E4}">
                <adec:decorative xmlns:adec="http://schemas.microsoft.com/office/drawing/2017/decorative" val="1"/>
              </a:ext>
            </a:extLst>
          </p:cNvPr>
          <p:cNvSpPr/>
          <p:nvPr/>
        </p:nvSpPr>
        <p:spPr bwMode="auto">
          <a:xfrm>
            <a:off x="929936" y="1840947"/>
            <a:ext cx="10399533" cy="4109004"/>
          </a:xfrm>
          <a:prstGeom prst="roundRect">
            <a:avLst>
              <a:gd name="adj" fmla="val 2217"/>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B41BABC9-1ACA-1F81-0100-E3438D912C3B}"/>
              </a:ext>
            </a:extLst>
          </p:cNvPr>
          <p:cNvGrpSpPr/>
          <p:nvPr/>
        </p:nvGrpSpPr>
        <p:grpSpPr>
          <a:xfrm>
            <a:off x="1348741" y="1579108"/>
            <a:ext cx="9494520" cy="523679"/>
            <a:chOff x="1348740" y="1694676"/>
            <a:chExt cx="9494520" cy="523678"/>
          </a:xfrm>
        </p:grpSpPr>
        <p:grpSp>
          <p:nvGrpSpPr>
            <p:cNvPr id="5" name="Group 4">
              <a:extLst>
                <a:ext uri="{FF2B5EF4-FFF2-40B4-BE49-F238E27FC236}">
                  <a16:creationId xmlns:a16="http://schemas.microsoft.com/office/drawing/2014/main" id="{04D7497C-6ACB-AFC3-753E-FC7F6E642802}"/>
                </a:ext>
              </a:extLst>
            </p:cNvPr>
            <p:cNvGrpSpPr/>
            <p:nvPr/>
          </p:nvGrpSpPr>
          <p:grpSpPr>
            <a:xfrm>
              <a:off x="1348740" y="1694676"/>
              <a:ext cx="9494520" cy="523678"/>
              <a:chOff x="1376218" y="1432837"/>
              <a:chExt cx="9439564" cy="523678"/>
            </a:xfrm>
          </p:grpSpPr>
          <p:sp>
            <p:nvSpPr>
              <p:cNvPr id="8" name="Rectangle: Rounded Corners 3"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1FAFA0F2-B12C-3955-9A24-E9541A2DD6CA}"/>
                  </a:ext>
                </a:extLst>
              </p:cNvPr>
              <p:cNvSpPr/>
              <p:nvPr/>
            </p:nvSpPr>
            <p:spPr bwMode="auto">
              <a:xfrm>
                <a:off x="1376218" y="1432837"/>
                <a:ext cx="9439564" cy="523678"/>
              </a:xfrm>
              <a:prstGeom prst="roundRect">
                <a:avLst>
                  <a:gd name="adj" fmla="val 50000"/>
                </a:avLst>
              </a:prstGeom>
              <a:gradFill flip="none" rotWithShape="1">
                <a:gsLst>
                  <a:gs pos="68000">
                    <a:srgbClr val="8DC8E8"/>
                  </a:gs>
                  <a:gs pos="0">
                    <a:srgbClr val="D59ED7"/>
                  </a:gs>
                </a:gsLst>
                <a:lin ang="1080000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 rIns="274320" bIns="45720" numCol="1" spcCol="0" rtlCol="0" fromWordArt="0" anchor="ctr" anchorCtr="0" forceAA="0" compatLnSpc="1">
                <a:prstTxWarp prst="textNoShape">
                  <a:avLst/>
                </a:prstTxWarp>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2874">
                        <a:srgbClr val="FFFFFF"/>
                      </a:gs>
                      <a:gs pos="38000">
                        <a:srgbClr val="FFFFFF"/>
                      </a:gs>
                    </a:gsLst>
                    <a:path path="circle">
                      <a:fillToRect l="100000" t="100000"/>
                    </a:path>
                  </a:gradFill>
                  <a:effectLst/>
                  <a:uLnTx/>
                  <a:uFillTx/>
                  <a:latin typeface="Segoe UI Semibold"/>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74AB9817-E149-A49F-A37D-4D7EFD36718C}"/>
                  </a:ext>
                  <a:ext uri="{C183D7F6-B498-43B3-948B-1728B52AA6E4}">
                    <adec:decorative xmlns:adec="http://schemas.microsoft.com/office/drawing/2017/decorative" val="1"/>
                  </a:ext>
                </a:extLst>
              </p:cNvPr>
              <p:cNvCxnSpPr>
                <a:cxnSpLocks/>
              </p:cNvCxnSpPr>
              <p:nvPr/>
            </p:nvCxnSpPr>
            <p:spPr>
              <a:xfrm flipH="1">
                <a:off x="2706443" y="1694676"/>
                <a:ext cx="6779115" cy="0"/>
              </a:xfrm>
              <a:prstGeom prst="straightConnector1">
                <a:avLst/>
              </a:prstGeom>
              <a:gradFill>
                <a:gsLst>
                  <a:gs pos="0">
                    <a:srgbClr val="50E6FF"/>
                  </a:gs>
                  <a:gs pos="100000">
                    <a:srgbClr val="8661C5"/>
                  </a:gs>
                </a:gsLst>
                <a:lin ang="2700000" scaled="0"/>
              </a:gradFill>
              <a:ln w="19050">
                <a:solidFill>
                  <a:schemeClr val="bg1"/>
                </a:solidFill>
                <a:headEnd type="arrow" w="lg" len="sm"/>
                <a:tailEnd type="arrow" w="lg" len="sm"/>
              </a:ln>
            </p:spPr>
            <p:style>
              <a:lnRef idx="3">
                <a:schemeClr val="accent2"/>
              </a:lnRef>
              <a:fillRef idx="0">
                <a:schemeClr val="accent2"/>
              </a:fillRef>
              <a:effectRef idx="2">
                <a:schemeClr val="accent2"/>
              </a:effectRef>
              <a:fontRef idx="minor">
                <a:schemeClr val="tx1"/>
              </a:fontRef>
            </p:style>
          </p:cxnSp>
        </p:grpSp>
        <p:sp>
          <p:nvSpPr>
            <p:cNvPr id="6" name="Rectangle 5">
              <a:extLst>
                <a:ext uri="{FF2B5EF4-FFF2-40B4-BE49-F238E27FC236}">
                  <a16:creationId xmlns:a16="http://schemas.microsoft.com/office/drawing/2014/main" id="{04E4C110-4085-8D39-7759-93B61F748C65}"/>
                </a:ext>
                <a:ext uri="{C183D7F6-B498-43B3-948B-1728B52AA6E4}">
                  <adec:decorative xmlns:adec="http://schemas.microsoft.com/office/drawing/2017/decorative" val="1"/>
                </a:ext>
              </a:extLst>
            </p:cNvPr>
            <p:cNvSpPr/>
            <p:nvPr/>
          </p:nvSpPr>
          <p:spPr bwMode="auto">
            <a:xfrm>
              <a:off x="9673235" y="1801089"/>
              <a:ext cx="910415"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Control</a:t>
              </a:r>
            </a:p>
          </p:txBody>
        </p:sp>
        <p:sp>
          <p:nvSpPr>
            <p:cNvPr id="7" name="Rectangle 6">
              <a:extLst>
                <a:ext uri="{FF2B5EF4-FFF2-40B4-BE49-F238E27FC236}">
                  <a16:creationId xmlns:a16="http://schemas.microsoft.com/office/drawing/2014/main" id="{F926634D-CC0A-1904-E12B-6DC9472D25BB}"/>
                </a:ext>
                <a:ext uri="{C183D7F6-B498-43B3-948B-1728B52AA6E4}">
                  <adec:decorative xmlns:adec="http://schemas.microsoft.com/office/drawing/2017/decorative" val="1"/>
                </a:ext>
              </a:extLst>
            </p:cNvPr>
            <p:cNvSpPr/>
            <p:nvPr/>
          </p:nvSpPr>
          <p:spPr bwMode="auto">
            <a:xfrm>
              <a:off x="1484482" y="1801089"/>
              <a:ext cx="1120601" cy="31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08000" tIns="18288" rIns="108000" bIns="4572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Simplicity</a:t>
              </a: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55D1A094-29F4-9287-DFD7-72CC44268D6C}"/>
              </a:ext>
              <a:ext uri="{C183D7F6-B498-43B3-948B-1728B52AA6E4}">
                <adec:decorative xmlns:adec="http://schemas.microsoft.com/office/drawing/2017/decorative" val="1"/>
              </a:ext>
            </a:extLst>
          </p:cNvPr>
          <p:cNvCxnSpPr>
            <a:cxnSpLocks/>
          </p:cNvCxnSpPr>
          <p:nvPr/>
        </p:nvCxnSpPr>
        <p:spPr>
          <a:xfrm flipV="1">
            <a:off x="6129703" y="2452372"/>
            <a:ext cx="0" cy="1551497"/>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D06D397-7732-8A55-E445-06410B82F587}"/>
              </a:ext>
            </a:extLst>
          </p:cNvPr>
          <p:cNvSpPr>
            <a:spLocks noGrp="1"/>
          </p:cNvSpPr>
          <p:nvPr>
            <p:ph type="title"/>
          </p:nvPr>
        </p:nvSpPr>
        <p:spPr>
          <a:xfrm>
            <a:off x="228632" y="454415"/>
            <a:ext cx="11802140" cy="1231106"/>
          </a:xfrm>
        </p:spPr>
        <p:txBody>
          <a:bodyPr>
            <a:noAutofit/>
          </a:bodyPr>
          <a:lstStyle/>
          <a:p>
            <a:pPr lvl="0" algn="ctr"/>
            <a:r>
              <a:rPr lang="en-US" sz="3200"/>
              <a:t>Run your containers your way for different needs</a:t>
            </a:r>
          </a:p>
        </p:txBody>
      </p:sp>
      <p:sp>
        <p:nvSpPr>
          <p:cNvPr id="70" name="TextBox 69">
            <a:extLst>
              <a:ext uri="{FF2B5EF4-FFF2-40B4-BE49-F238E27FC236}">
                <a16:creationId xmlns:a16="http://schemas.microsoft.com/office/drawing/2014/main" id="{95360F8B-344A-BCD0-1675-8D380D504ECA}"/>
              </a:ext>
            </a:extLst>
          </p:cNvPr>
          <p:cNvSpPr txBox="1"/>
          <p:nvPr/>
        </p:nvSpPr>
        <p:spPr>
          <a:xfrm>
            <a:off x="1942061" y="3385202"/>
            <a:ext cx="3247652" cy="2154436"/>
          </a:xfrm>
          <a:prstGeom prst="rect">
            <a:avLst/>
          </a:prstGeom>
          <a:noFill/>
        </p:spPr>
        <p:txBody>
          <a:bodyPr wrap="square" lIns="0" tIns="0" rIns="0" bIns="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a:ln>
                  <a:noFill/>
                </a:ln>
                <a:solidFill>
                  <a:srgbClr val="FFFFFF"/>
                </a:solidFill>
                <a:effectLst/>
                <a:uLnTx/>
                <a:uFillTx/>
                <a:latin typeface="Segoe UI Semibold"/>
                <a:ea typeface="+mn-ea"/>
                <a:cs typeface="+mn-cs"/>
              </a:rPr>
              <a:t>Time to market</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mn-cs"/>
              </a:rPr>
              <a:t>Scale to zero</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UI Semibold"/>
              </a:rPr>
              <a:t>Embedded app patterns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a:ea typeface="+mn-ea"/>
              <a:cs typeface="Segoe UI Semibold"/>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mn-cs"/>
              </a:rPr>
              <a:t>More dev, less ops</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1" name="TextBox 70">
            <a:extLst>
              <a:ext uri="{FF2B5EF4-FFF2-40B4-BE49-F238E27FC236}">
                <a16:creationId xmlns:a16="http://schemas.microsoft.com/office/drawing/2014/main" id="{1FCC2511-DC84-4B2A-146B-106087CBB225}"/>
              </a:ext>
            </a:extLst>
          </p:cNvPr>
          <p:cNvSpPr txBox="1"/>
          <p:nvPr/>
        </p:nvSpPr>
        <p:spPr>
          <a:xfrm>
            <a:off x="7394647" y="3385202"/>
            <a:ext cx="2921440" cy="2154436"/>
          </a:xfrm>
          <a:prstGeom prst="rect">
            <a:avLst/>
          </a:prstGeom>
          <a:noFill/>
        </p:spPr>
        <p:txBody>
          <a:bodyPr wrap="square" lIns="0" tIns="0" rIns="0" bIns="0"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mn-cs"/>
              </a:rPr>
              <a:t>Industry standard</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mn-cs"/>
              </a:rPr>
              <a:t>OSS ecosystem access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mn-cs"/>
              </a:rPr>
              <a:t>Customization</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lt"/>
                <a:cs typeface="Segoe UI Semibold"/>
              </a:rPr>
              <a:t>Rich access policies</a:t>
            </a:r>
            <a:endParaRPr kumimoji="0" lang="en-US" sz="2000" b="1"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10" name="TextBox 9">
            <a:extLst>
              <a:ext uri="{FF2B5EF4-FFF2-40B4-BE49-F238E27FC236}">
                <a16:creationId xmlns:a16="http://schemas.microsoft.com/office/drawing/2014/main" id="{73DEB24B-5D33-56DF-1082-8284FBAE0F78}"/>
              </a:ext>
            </a:extLst>
          </p:cNvPr>
          <p:cNvSpPr txBox="1"/>
          <p:nvPr/>
        </p:nvSpPr>
        <p:spPr>
          <a:xfrm>
            <a:off x="7809866" y="2577719"/>
            <a:ext cx="247888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Kubernetes Service</a:t>
            </a:r>
          </a:p>
        </p:txBody>
      </p:sp>
      <p:sp>
        <p:nvSpPr>
          <p:cNvPr id="11" name="TextBox 10">
            <a:extLst>
              <a:ext uri="{FF2B5EF4-FFF2-40B4-BE49-F238E27FC236}">
                <a16:creationId xmlns:a16="http://schemas.microsoft.com/office/drawing/2014/main" id="{8AB44B36-FE8F-FC50-21B8-0E612A62D573}"/>
              </a:ext>
            </a:extLst>
          </p:cNvPr>
          <p:cNvSpPr txBox="1"/>
          <p:nvPr/>
        </p:nvSpPr>
        <p:spPr>
          <a:xfrm>
            <a:off x="2814698" y="2574308"/>
            <a:ext cx="2155269"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Container Apps</a:t>
            </a:r>
          </a:p>
        </p:txBody>
      </p:sp>
      <p:pic>
        <p:nvPicPr>
          <p:cNvPr id="12" name="Graphic 11" descr="Azure Container Apps icon">
            <a:extLst>
              <a:ext uri="{FF2B5EF4-FFF2-40B4-BE49-F238E27FC236}">
                <a16:creationId xmlns:a16="http://schemas.microsoft.com/office/drawing/2014/main" id="{C2D5AD6A-ED30-66B7-F8A5-B067DF22D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080659" y="2483507"/>
            <a:ext cx="537500" cy="537500"/>
          </a:xfrm>
          <a:prstGeom prst="rect">
            <a:avLst/>
          </a:prstGeom>
        </p:spPr>
      </p:pic>
      <p:pic>
        <p:nvPicPr>
          <p:cNvPr id="13" name="Graphic 12">
            <a:extLst>
              <a:ext uri="{FF2B5EF4-FFF2-40B4-BE49-F238E27FC236}">
                <a16:creationId xmlns:a16="http://schemas.microsoft.com/office/drawing/2014/main" id="{881A8511-768F-4BAA-F168-D9B9DAA1B8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34324" y="2485119"/>
            <a:ext cx="516576" cy="519544"/>
          </a:xfrm>
          <a:prstGeom prst="rect">
            <a:avLst/>
          </a:prstGeom>
        </p:spPr>
      </p:pic>
      <p:cxnSp>
        <p:nvCxnSpPr>
          <p:cNvPr id="16" name="Straight Connector 15">
            <a:extLst>
              <a:ext uri="{FF2B5EF4-FFF2-40B4-BE49-F238E27FC236}">
                <a16:creationId xmlns:a16="http://schemas.microsoft.com/office/drawing/2014/main" id="{2789FC26-86F7-0327-D882-3AA62BEB9209}"/>
              </a:ext>
              <a:ext uri="{C183D7F6-B498-43B3-948B-1728B52AA6E4}">
                <adec:decorative xmlns:adec="http://schemas.microsoft.com/office/drawing/2017/decorative" val="1"/>
              </a:ext>
            </a:extLst>
          </p:cNvPr>
          <p:cNvCxnSpPr>
            <a:cxnSpLocks/>
          </p:cNvCxnSpPr>
          <p:nvPr/>
        </p:nvCxnSpPr>
        <p:spPr>
          <a:xfrm flipV="1">
            <a:off x="6129703" y="4003867"/>
            <a:ext cx="0" cy="1475276"/>
          </a:xfrm>
          <a:prstGeom prst="line">
            <a:avLst/>
          </a:prstGeom>
          <a:ln w="12700">
            <a:solidFill>
              <a:srgbClr val="4C5B65"/>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linehorizontal">
            <a:extLst>
              <a:ext uri="{FF2B5EF4-FFF2-40B4-BE49-F238E27FC236}">
                <a16:creationId xmlns:a16="http://schemas.microsoft.com/office/drawing/2014/main" id="{95E1DAE4-4D54-D705-F5EE-554BB928BFBF}"/>
              </a:ext>
              <a:ext uri="{C183D7F6-B498-43B3-948B-1728B52AA6E4}">
                <adec:decorative xmlns:adec="http://schemas.microsoft.com/office/drawing/2017/decorative" val="1"/>
              </a:ext>
            </a:extLst>
          </p:cNvPr>
          <p:cNvCxnSpPr>
            <a:cxnSpLocks/>
          </p:cNvCxnSpPr>
          <p:nvPr/>
        </p:nvCxnSpPr>
        <p:spPr>
          <a:xfrm flipH="1">
            <a:off x="5023933" y="2721405"/>
            <a:ext cx="2057591" cy="0"/>
          </a:xfrm>
          <a:prstGeom prst="line">
            <a:avLst/>
          </a:prstGeom>
          <a:noFill/>
          <a:ln w="19050">
            <a:gradFill flip="none" rotWithShape="1">
              <a:gsLst>
                <a:gs pos="35000">
                  <a:srgbClr val="606161">
                    <a:alpha val="0"/>
                  </a:srgbClr>
                </a:gs>
                <a:gs pos="0">
                  <a:srgbClr val="606161">
                    <a:alpha val="0"/>
                  </a:srgbClr>
                </a:gs>
                <a:gs pos="65000">
                  <a:srgbClr val="606161">
                    <a:alpha val="0"/>
                  </a:srgbClr>
                </a:gs>
                <a:gs pos="100000">
                  <a:srgbClr val="606161">
                    <a:alpha val="0"/>
                  </a:srgbClr>
                </a:gs>
              </a:gsLst>
              <a:lin ang="0" scaled="0"/>
              <a:tileRect/>
            </a:gra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sp>
        <p:nvSpPr>
          <p:cNvPr id="90" name="Rounded Rectangle 5">
            <a:extLst>
              <a:ext uri="{FF2B5EF4-FFF2-40B4-BE49-F238E27FC236}">
                <a16:creationId xmlns:a16="http://schemas.microsoft.com/office/drawing/2014/main" id="{3D083987-03C7-8577-BB8D-FEFDCB78B9A4}"/>
              </a:ext>
              <a:ext uri="{C183D7F6-B498-43B3-948B-1728B52AA6E4}">
                <adec:decorative xmlns:adec="http://schemas.microsoft.com/office/drawing/2017/decorative" val="1"/>
              </a:ext>
            </a:extLst>
          </p:cNvPr>
          <p:cNvSpPr/>
          <p:nvPr/>
        </p:nvSpPr>
        <p:spPr bwMode="auto">
          <a:xfrm>
            <a:off x="929936" y="6260181"/>
            <a:ext cx="10399533" cy="1524001"/>
          </a:xfrm>
          <a:prstGeom prst="roundRect">
            <a:avLst>
              <a:gd name="adj" fmla="val 4386"/>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noFill/>
              <a:effectLst/>
              <a:uLnTx/>
              <a:uFillTx/>
              <a:latin typeface="Segoe UI"/>
              <a:ea typeface="+mn-ea"/>
              <a:cs typeface="Segoe UI" pitchFamily="34" charset="0"/>
            </a:endParaRPr>
          </a:p>
        </p:txBody>
      </p:sp>
      <p:pic>
        <p:nvPicPr>
          <p:cNvPr id="98" name="Picture 97">
            <a:extLst>
              <a:ext uri="{FF2B5EF4-FFF2-40B4-BE49-F238E27FC236}">
                <a16:creationId xmlns:a16="http://schemas.microsoft.com/office/drawing/2014/main" id="{5312B647-6CA6-EF6F-07E3-58E411B43CEE}"/>
              </a:ext>
            </a:extLst>
          </p:cNvPr>
          <p:cNvPicPr>
            <a:picLocks noChangeAspect="1"/>
          </p:cNvPicPr>
          <p:nvPr/>
        </p:nvPicPr>
        <p:blipFill>
          <a:blip r:embed="rId7">
            <a:alphaModFix amt="0"/>
            <a:lum bright="70000" contrast="-70000"/>
          </a:blip>
          <a:stretch>
            <a:fillRect/>
          </a:stretch>
        </p:blipFill>
        <p:spPr>
          <a:xfrm>
            <a:off x="6027232" y="6753641"/>
            <a:ext cx="229579" cy="229579"/>
          </a:xfrm>
          <a:prstGeom prst="rect">
            <a:avLst/>
          </a:prstGeom>
          <a:grpFill/>
        </p:spPr>
      </p:pic>
      <p:pic>
        <p:nvPicPr>
          <p:cNvPr id="99" name="Picture 8" descr="A picture containing text&#10;&#10;Description automatically generated">
            <a:extLst>
              <a:ext uri="{FF2B5EF4-FFF2-40B4-BE49-F238E27FC236}">
                <a16:creationId xmlns:a16="http://schemas.microsoft.com/office/drawing/2014/main" id="{CA331180-D582-26B8-34EB-92DDC40C6E71}"/>
              </a:ext>
            </a:extLst>
          </p:cNvPr>
          <p:cNvPicPr>
            <a:picLocks noChangeAspect="1"/>
          </p:cNvPicPr>
          <p:nvPr/>
        </p:nvPicPr>
        <p:blipFill>
          <a:blip r:embed="rId8">
            <a:alphaModFix amt="0"/>
            <a:lum bright="70000" contrast="-70000"/>
          </a:blip>
          <a:stretch>
            <a:fillRect/>
          </a:stretch>
        </p:blipFill>
        <p:spPr>
          <a:xfrm>
            <a:off x="6515317" y="6756059"/>
            <a:ext cx="249984" cy="249984"/>
          </a:xfrm>
          <a:prstGeom prst="rect">
            <a:avLst/>
          </a:prstGeom>
          <a:grpFill/>
        </p:spPr>
      </p:pic>
      <p:pic>
        <p:nvPicPr>
          <p:cNvPr id="100" name="Picture 9">
            <a:extLst>
              <a:ext uri="{FF2B5EF4-FFF2-40B4-BE49-F238E27FC236}">
                <a16:creationId xmlns:a16="http://schemas.microsoft.com/office/drawing/2014/main" id="{ABD34549-7F19-1D23-233C-7312597CC344}"/>
              </a:ext>
            </a:extLst>
          </p:cNvPr>
          <p:cNvPicPr>
            <a:picLocks noChangeAspect="1"/>
          </p:cNvPicPr>
          <p:nvPr/>
        </p:nvPicPr>
        <p:blipFill>
          <a:blip r:embed="rId9">
            <a:alphaModFix amt="0"/>
            <a:lum bright="70000" contrast="-70000"/>
          </a:blip>
          <a:stretch>
            <a:fillRect/>
          </a:stretch>
        </p:blipFill>
        <p:spPr>
          <a:xfrm>
            <a:off x="7003753" y="6665899"/>
            <a:ext cx="499969" cy="438748"/>
          </a:xfrm>
          <a:prstGeom prst="rect">
            <a:avLst/>
          </a:prstGeom>
          <a:grpFill/>
        </p:spPr>
      </p:pic>
      <p:pic>
        <p:nvPicPr>
          <p:cNvPr id="101" name="Picture 4" descr="Java, logo Icon in Vector Logo">
            <a:extLst>
              <a:ext uri="{FF2B5EF4-FFF2-40B4-BE49-F238E27FC236}">
                <a16:creationId xmlns:a16="http://schemas.microsoft.com/office/drawing/2014/main" id="{4EF3D82A-6853-416C-BB0A-1EE343B4382F}"/>
              </a:ext>
            </a:extLst>
          </p:cNvPr>
          <p:cNvPicPr>
            <a:picLocks noChangeAspect="1" noChangeArrowheads="1"/>
          </p:cNvPicPr>
          <p:nvPr/>
        </p:nvPicPr>
        <p:blipFill rotWithShape="1">
          <a:blip r:embed="rId10" cstate="print">
            <a:alphaModFix amt="0"/>
            <a:lum bright="70000" contrast="-70000"/>
            <a:extLst>
              <a:ext uri="{28A0092B-C50C-407E-A947-70E740481C1C}">
                <a14:useLocalDpi xmlns:a14="http://schemas.microsoft.com/office/drawing/2010/main" val="0"/>
              </a:ext>
            </a:extLst>
          </a:blip>
          <a:srcRect/>
          <a:stretch/>
        </p:blipFill>
        <p:spPr bwMode="auto">
          <a:xfrm>
            <a:off x="4577291" y="6700609"/>
            <a:ext cx="626135" cy="329880"/>
          </a:xfrm>
          <a:prstGeom prst="rect">
            <a:avLst/>
          </a:prstGeom>
          <a:grpFill/>
        </p:spPr>
      </p:pic>
      <p:pic>
        <p:nvPicPr>
          <p:cNvPr id="102" name="Picture 5">
            <a:extLst>
              <a:ext uri="{FF2B5EF4-FFF2-40B4-BE49-F238E27FC236}">
                <a16:creationId xmlns:a16="http://schemas.microsoft.com/office/drawing/2014/main" id="{F3855A2D-21FD-A42D-FD86-8BEA2FBAA77B}"/>
              </a:ext>
            </a:extLst>
          </p:cNvPr>
          <p:cNvPicPr>
            <a:picLocks noChangeAspect="1"/>
          </p:cNvPicPr>
          <p:nvPr/>
        </p:nvPicPr>
        <p:blipFill>
          <a:blip r:embed="rId11">
            <a:alphaModFix amt="0"/>
            <a:lum bright="70000" contrast="-70000"/>
          </a:blip>
          <a:stretch>
            <a:fillRect/>
          </a:stretch>
        </p:blipFill>
        <p:spPr>
          <a:xfrm>
            <a:off x="5401098" y="6694062"/>
            <a:ext cx="367279" cy="367279"/>
          </a:xfrm>
          <a:prstGeom prst="rect">
            <a:avLst/>
          </a:prstGeom>
          <a:grpFill/>
        </p:spPr>
      </p:pic>
    </p:spTree>
    <p:extLst>
      <p:ext uri="{BB962C8B-B14F-4D97-AF65-F5344CB8AC3E}">
        <p14:creationId xmlns:p14="http://schemas.microsoft.com/office/powerpoint/2010/main" val="675894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0 1.48148E-6 L 0 -0.03935 " pathEditMode="relative" rAng="0" ptsTypes="AA">
                                      <p:cBhvr>
                                        <p:cTn id="9" dur="700" spd="-100000" fill="hold"/>
                                        <p:tgtEl>
                                          <p:spTgt spid="4"/>
                                        </p:tgtEl>
                                        <p:attrNameLst>
                                          <p:attrName>ppt_x</p:attrName>
                                          <p:attrName>ppt_y</p:attrName>
                                        </p:attrNameLst>
                                      </p:cBhvr>
                                      <p:rCtr x="0" y="-1968"/>
                                    </p:animMotion>
                                  </p:childTnLst>
                                </p:cTn>
                              </p:par>
                              <p:par>
                                <p:cTn id="10" presetID="10"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grpId="1" nodeType="withEffect">
                                  <p:stCondLst>
                                    <p:cond delay="0"/>
                                  </p:stCondLst>
                                  <p:childTnLst>
                                    <p:animMotion origin="layout" path="M 2.08333E-6 -4.44444E-6 L 2.08333E-6 0.03542 " pathEditMode="relative" rAng="0" ptsTypes="AA">
                                      <p:cBhvr>
                                        <p:cTn id="14" dur="700" spd="-100000" fill="hold"/>
                                        <p:tgtEl>
                                          <p:spTgt spid="7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42" presetClass="path" presetSubtype="0" decel="100000" fill="hold" grpId="1" nodeType="withEffect">
                                  <p:stCondLst>
                                    <p:cond delay="0"/>
                                  </p:stCondLst>
                                  <p:childTnLst>
                                    <p:animMotion origin="layout" path="M -2.08333E-6 -4.44444E-6 L -2.08333E-6 0.03542 " pathEditMode="relative" rAng="0" ptsTypes="AA">
                                      <p:cBhvr>
                                        <p:cTn id="19" dur="700" spd="-100000" fill="hold"/>
                                        <p:tgtEl>
                                          <p:spTgt spid="7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42" presetClass="path" presetSubtype="0" decel="100000" fill="hold" nodeType="withEffect">
                                  <p:stCondLst>
                                    <p:cond delay="0"/>
                                  </p:stCondLst>
                                  <p:childTnLst>
                                    <p:animMotion origin="layout" path="M -4.79167E-6 -4.07407E-6 L -4.79167E-6 0.03542 " pathEditMode="relative" rAng="0" ptsTypes="AA">
                                      <p:cBhvr>
                                        <p:cTn id="24" dur="700" spd="-100000" fill="hold"/>
                                        <p:tgtEl>
                                          <p:spTgt spid="48"/>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0"/>
                                  </p:stCondLst>
                                  <p:childTnLst>
                                    <p:animMotion origin="layout" path="M -4.375E-6 -3.7037E-6 L -4.375E-6 0.03542 " pathEditMode="relative" rAng="0" ptsTypes="AA">
                                      <p:cBhvr>
                                        <p:cTn id="29" dur="700" spd="-100000" fill="hold"/>
                                        <p:tgtEl>
                                          <p:spTgt spid="1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08333E-7 -4.44444E-6 L -2.08333E-7 -0.05138 " pathEditMode="relative" rAng="0" ptsTypes="AA">
                                      <p:cBhvr>
                                        <p:cTn id="37" dur="700" spd="-100000" fill="hold"/>
                                        <p:tgtEl>
                                          <p:spTgt spid="2"/>
                                        </p:tgtEl>
                                        <p:attrNameLst>
                                          <p:attrName>ppt_x</p:attrName>
                                          <p:attrName>ppt_y</p:attrName>
                                        </p:attrNameLst>
                                      </p:cBhvr>
                                      <p:rCtr x="0"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2" grpId="1"/>
      <p:bldP spid="70" grpId="0"/>
      <p:bldP spid="70" grpId="1"/>
      <p:bldP spid="71" grpId="0"/>
      <p:bldP spid="71"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7E5029-77BD-E4C2-0B96-CDA6D54F68B4}"/>
            </a:ext>
          </a:extLst>
        </p:cNvPr>
        <p:cNvGrpSpPr/>
        <p:nvPr/>
      </p:nvGrpSpPr>
      <p:grpSpPr>
        <a:xfrm>
          <a:off x="0" y="0"/>
          <a:ext cx="0" cy="0"/>
          <a:chOff x="0" y="0"/>
          <a:chExt cx="0" cy="0"/>
        </a:xfrm>
      </p:grpSpPr>
      <p:sp>
        <p:nvSpPr>
          <p:cNvPr id="91" name="Title 90">
            <a:extLst>
              <a:ext uri="{FF2B5EF4-FFF2-40B4-BE49-F238E27FC236}">
                <a16:creationId xmlns:a16="http://schemas.microsoft.com/office/drawing/2014/main" id="{14BDCFFC-CA0E-DDB7-EFD2-51A98032B830}"/>
              </a:ext>
            </a:extLst>
          </p:cNvPr>
          <p:cNvSpPr>
            <a:spLocks noGrp="1"/>
          </p:cNvSpPr>
          <p:nvPr>
            <p:ph type="title"/>
          </p:nvPr>
        </p:nvSpPr>
        <p:spPr>
          <a:xfrm>
            <a:off x="3357310" y="1448444"/>
            <a:ext cx="5477375" cy="415498"/>
          </a:xfrm>
        </p:spPr>
        <p:txBody>
          <a:bodyPr/>
          <a:lstStyle/>
          <a:p>
            <a:r>
              <a:rPr lang="en-US" sz="2700"/>
              <a:t>More Customized Deployments</a:t>
            </a:r>
          </a:p>
        </p:txBody>
      </p:sp>
      <p:sp>
        <p:nvSpPr>
          <p:cNvPr id="96" name="TextBox 95">
            <a:extLst>
              <a:ext uri="{FF2B5EF4-FFF2-40B4-BE49-F238E27FC236}">
                <a16:creationId xmlns:a16="http://schemas.microsoft.com/office/drawing/2014/main" id="{BA171759-0441-D0CA-4119-6C17E9468DE0}"/>
              </a:ext>
            </a:extLst>
          </p:cNvPr>
          <p:cNvSpPr txBox="1"/>
          <p:nvPr/>
        </p:nvSpPr>
        <p:spPr>
          <a:xfrm>
            <a:off x="2253134" y="2039404"/>
            <a:ext cx="8070312" cy="2954655"/>
          </a:xfrm>
          <a:prstGeom prst="rect">
            <a:avLst/>
          </a:prstGeom>
          <a:noFill/>
        </p:spPr>
        <p:txBody>
          <a:bodyPr wrap="square" lIns="0" tIns="0" rIns="0" bIns="0" rtlCol="0">
            <a:spAutoFit/>
          </a:bodyPr>
          <a:lstStyle/>
          <a:p>
            <a:pPr marL="0" indent="0">
              <a:buNone/>
            </a:pPr>
            <a:r>
              <a:rPr lang="en-US" sz="2400" err="1">
                <a:solidFill>
                  <a:schemeClr val="accent4"/>
                </a:solidFill>
                <a:latin typeface="Consolas" panose="020B0609020204030204" pitchFamily="49" charset="0"/>
                <a:cs typeface="Consolas" panose="020B0609020204030204" pitchFamily="49" charset="0"/>
              </a:rPr>
              <a:t>builder.AddProject</a:t>
            </a:r>
            <a:r>
              <a:rPr lang="en-US" sz="2400">
                <a:solidFill>
                  <a:schemeClr val="accent4"/>
                </a:solidFill>
                <a:latin typeface="Consolas" panose="020B0609020204030204" pitchFamily="49" charset="0"/>
                <a:cs typeface="Consolas" panose="020B0609020204030204" pitchFamily="49" charset="0"/>
              </a:rPr>
              <a:t>&lt;</a:t>
            </a:r>
            <a:r>
              <a:rPr lang="en-US" sz="2400" err="1">
                <a:solidFill>
                  <a:schemeClr val="accent4"/>
                </a:solidFill>
                <a:latin typeface="Consolas" panose="020B0609020204030204" pitchFamily="49" charset="0"/>
                <a:cs typeface="Consolas" panose="020B0609020204030204" pitchFamily="49" charset="0"/>
              </a:rPr>
              <a:t>ApiService</a:t>
            </a:r>
            <a:r>
              <a:rPr lang="en-US" sz="2400">
                <a:solidFill>
                  <a:schemeClr val="accent4"/>
                </a:solidFill>
                <a:latin typeface="Consolas" panose="020B0609020204030204" pitchFamily="49" charset="0"/>
                <a:cs typeface="Consolas" panose="020B0609020204030204" pitchFamily="49" charset="0"/>
              </a:rPr>
              <a:t>&gt;(“</a:t>
            </a:r>
            <a:r>
              <a:rPr lang="en-US" sz="2400" err="1">
                <a:solidFill>
                  <a:schemeClr val="accent4"/>
                </a:solidFill>
                <a:latin typeface="Consolas" panose="020B0609020204030204" pitchFamily="49" charset="0"/>
                <a:cs typeface="Consolas" panose="020B0609020204030204" pitchFamily="49" charset="0"/>
              </a:rPr>
              <a:t>api</a:t>
            </a:r>
            <a:r>
              <a:rPr lang="en-US" sz="2400">
                <a:solidFill>
                  <a:schemeClr val="accent4"/>
                </a:solidFill>
                <a:latin typeface="Consolas" panose="020B0609020204030204" pitchFamily="49" charset="0"/>
                <a:cs typeface="Consolas" panose="020B0609020204030204" pitchFamily="49" charset="0"/>
              </a:rPr>
              <a:t>”)</a:t>
            </a:r>
          </a:p>
          <a:p>
            <a:r>
              <a:rPr lang="en-US" sz="2400">
                <a:solidFill>
                  <a:schemeClr val="bg1"/>
                </a:solidFill>
                <a:latin typeface="Consolas" panose="020B0609020204030204" pitchFamily="49" charset="0"/>
                <a:cs typeface="Consolas" panose="020B0609020204030204" pitchFamily="49" charset="0"/>
              </a:rPr>
              <a:t>  .</a:t>
            </a:r>
            <a:r>
              <a:rPr lang="en-US" sz="2400" err="1">
                <a:solidFill>
                  <a:schemeClr val="bg1"/>
                </a:solidFill>
                <a:latin typeface="Consolas" panose="020B0609020204030204" pitchFamily="49" charset="0"/>
                <a:cs typeface="Consolas" panose="020B0609020204030204" pitchFamily="49" charset="0"/>
              </a:rPr>
              <a:t>PublishAsAzureContainerApp</a:t>
            </a:r>
            <a:r>
              <a:rPr lang="en-US" sz="2400">
                <a:solidFill>
                  <a:schemeClr val="bg1"/>
                </a:solidFill>
                <a:latin typeface="Consolas" panose="020B0609020204030204" pitchFamily="49" charset="0"/>
                <a:cs typeface="Consolas" panose="020B0609020204030204" pitchFamily="49" charset="0"/>
              </a:rPr>
              <a:t>((module, app) =&gt;</a:t>
            </a:r>
          </a:p>
          <a:p>
            <a:r>
              <a:rPr lang="en-US" sz="2400">
                <a:solidFill>
                  <a:schemeClr val="bg1"/>
                </a:solidFill>
                <a:latin typeface="Consolas" panose="020B0609020204030204" pitchFamily="49" charset="0"/>
                <a:cs typeface="Consolas" panose="020B0609020204030204" pitchFamily="49" charset="0"/>
              </a:rPr>
              <a:t>  {</a:t>
            </a:r>
          </a:p>
          <a:p>
            <a:r>
              <a:rPr lang="en-US" sz="2400">
                <a:solidFill>
                  <a:schemeClr val="bg1"/>
                </a:solidFill>
                <a:latin typeface="Consolas" panose="020B0609020204030204" pitchFamily="49" charset="0"/>
                <a:cs typeface="Consolas" panose="020B0609020204030204" pitchFamily="49" charset="0"/>
              </a:rPr>
              <a:t>    </a:t>
            </a:r>
            <a:r>
              <a:rPr lang="en-US" sz="2400" err="1">
                <a:solidFill>
                  <a:schemeClr val="bg1"/>
                </a:solidFill>
                <a:latin typeface="Consolas" panose="020B0609020204030204" pitchFamily="49" charset="0"/>
                <a:cs typeface="Consolas" panose="020B0609020204030204" pitchFamily="49" charset="0"/>
              </a:rPr>
              <a:t>app.ConfigureCustomDomain</a:t>
            </a:r>
            <a:r>
              <a:rPr lang="en-US" sz="2400">
                <a:solidFill>
                  <a:schemeClr val="bg1"/>
                </a:solidFill>
                <a:latin typeface="Consolas" panose="020B0609020204030204" pitchFamily="49" charset="0"/>
                <a:cs typeface="Consolas" panose="020B0609020204030204" pitchFamily="49" charset="0"/>
              </a:rPr>
              <a:t>(</a:t>
            </a:r>
            <a:r>
              <a:rPr lang="en-US" sz="2400" err="1">
                <a:solidFill>
                  <a:schemeClr val="bg1"/>
                </a:solidFill>
                <a:latin typeface="Consolas" panose="020B0609020204030204" pitchFamily="49" charset="0"/>
                <a:cs typeface="Consolas" panose="020B0609020204030204" pitchFamily="49" charset="0"/>
              </a:rPr>
              <a:t>customDomain</a:t>
            </a:r>
            <a:r>
              <a:rPr lang="en-US" sz="2400">
                <a:solidFill>
                  <a:schemeClr val="bg1"/>
                </a:solidFill>
                <a:latin typeface="Consolas" panose="020B0609020204030204" pitchFamily="49" charset="0"/>
                <a:cs typeface="Consolas" panose="020B0609020204030204" pitchFamily="49" charset="0"/>
              </a:rPr>
              <a:t>, 	</a:t>
            </a:r>
            <a:r>
              <a:rPr lang="en-US" sz="2400" err="1">
                <a:solidFill>
                  <a:schemeClr val="bg1"/>
                </a:solidFill>
                <a:latin typeface="Consolas" panose="020B0609020204030204" pitchFamily="49" charset="0"/>
                <a:cs typeface="Consolas" panose="020B0609020204030204" pitchFamily="49" charset="0"/>
              </a:rPr>
              <a:t>certificateName</a:t>
            </a:r>
            <a:r>
              <a:rPr lang="en-US" sz="2400">
                <a:solidFill>
                  <a:schemeClr val="bg1"/>
                </a:solidFill>
                <a:latin typeface="Consolas" panose="020B0609020204030204" pitchFamily="49" charset="0"/>
                <a:cs typeface="Consolas" panose="020B0609020204030204" pitchFamily="49" charset="0"/>
              </a:rPr>
              <a:t>);</a:t>
            </a:r>
          </a:p>
          <a:p>
            <a:endParaRPr lang="en-US" sz="2400">
              <a:solidFill>
                <a:schemeClr val="bg1"/>
              </a:solidFill>
              <a:latin typeface="Consolas" panose="020B0609020204030204" pitchFamily="49" charset="0"/>
              <a:cs typeface="Consolas" panose="020B0609020204030204" pitchFamily="49" charset="0"/>
            </a:endParaRPr>
          </a:p>
          <a:p>
            <a:r>
              <a:rPr lang="en-US" sz="2400">
                <a:solidFill>
                  <a:schemeClr val="bg1"/>
                </a:solidFill>
                <a:latin typeface="Consolas" panose="020B0609020204030204" pitchFamily="49" charset="0"/>
                <a:cs typeface="Consolas" panose="020B0609020204030204" pitchFamily="49" charset="0"/>
              </a:rPr>
              <a:t>    </a:t>
            </a:r>
            <a:r>
              <a:rPr lang="en-US" sz="2400" err="1">
                <a:solidFill>
                  <a:schemeClr val="bg1"/>
                </a:solidFill>
                <a:latin typeface="Consolas" panose="020B0609020204030204" pitchFamily="49" charset="0"/>
                <a:cs typeface="Consolas" panose="020B0609020204030204" pitchFamily="49" charset="0"/>
              </a:rPr>
              <a:t>app.Template.Scale.MinReplicas</a:t>
            </a:r>
            <a:r>
              <a:rPr lang="en-US" sz="2400">
                <a:solidFill>
                  <a:schemeClr val="bg1"/>
                </a:solidFill>
                <a:latin typeface="Consolas" panose="020B0609020204030204" pitchFamily="49" charset="0"/>
                <a:cs typeface="Consolas" panose="020B0609020204030204" pitchFamily="49" charset="0"/>
              </a:rPr>
              <a:t> = 0;</a:t>
            </a:r>
            <a:br>
              <a:rPr lang="en-US" sz="2400">
                <a:solidFill>
                  <a:schemeClr val="bg1"/>
                </a:solidFill>
                <a:latin typeface="Consolas" panose="020B0609020204030204" pitchFamily="49" charset="0"/>
                <a:cs typeface="Consolas" panose="020B0609020204030204" pitchFamily="49" charset="0"/>
              </a:rPr>
            </a:br>
            <a:r>
              <a:rPr lang="en-US" sz="2400">
                <a:solidFill>
                  <a:schemeClr val="bg1"/>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42503100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516781" y="1944798"/>
            <a:ext cx="11064905" cy="323660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App Host</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060C554A-8BE7-C559-971D-F4FD0DD38D71}"/>
              </a:ext>
            </a:extLst>
          </p:cNvPr>
          <p:cNvSpPr txBox="1"/>
          <p:nvPr/>
        </p:nvSpPr>
        <p:spPr>
          <a:xfrm>
            <a:off x="1034328" y="2417475"/>
            <a:ext cx="1106490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buNone/>
            </a:pPr>
            <a:r>
              <a:rPr lang="en-US" sz="2000" err="1">
                <a:solidFill>
                  <a:schemeClr val="tx2"/>
                </a:solidFill>
                <a:latin typeface="Consolas" panose="020B0609020204030204" pitchFamily="49" charset="0"/>
                <a:cs typeface="Consolas" panose="020B0609020204030204" pitchFamily="49" charset="0"/>
              </a:rPr>
              <a:t>builder.AddProject</a:t>
            </a:r>
            <a:r>
              <a:rPr lang="en-US" sz="2000">
                <a:solidFill>
                  <a:schemeClr val="tx2"/>
                </a:solidFill>
                <a:latin typeface="Consolas" panose="020B0609020204030204" pitchFamily="49" charset="0"/>
                <a:cs typeface="Consolas" panose="020B0609020204030204" pitchFamily="49" charset="0"/>
              </a:rPr>
              <a:t>&lt;</a:t>
            </a:r>
            <a:r>
              <a:rPr lang="en-US" sz="2000" err="1">
                <a:solidFill>
                  <a:schemeClr val="tx2"/>
                </a:solidFill>
                <a:latin typeface="Consolas" panose="020B0609020204030204" pitchFamily="49" charset="0"/>
                <a:cs typeface="Consolas" panose="020B0609020204030204" pitchFamily="49" charset="0"/>
              </a:rPr>
              <a:t>ApiService</a:t>
            </a:r>
            <a:r>
              <a:rPr lang="en-US" sz="2000">
                <a:solidFill>
                  <a:schemeClr val="tx2"/>
                </a:solidFill>
                <a:latin typeface="Consolas" panose="020B0609020204030204" pitchFamily="49" charset="0"/>
                <a:cs typeface="Consolas" panose="020B0609020204030204" pitchFamily="49" charset="0"/>
              </a:rPr>
              <a:t>&gt;(</a:t>
            </a:r>
            <a:r>
              <a:rPr lang="en-US" sz="2000" err="1">
                <a:solidFill>
                  <a:schemeClr val="tx2"/>
                </a:solidFill>
                <a:latin typeface="Consolas" panose="020B0609020204030204" pitchFamily="49" charset="0"/>
                <a:cs typeface="Consolas" panose="020B0609020204030204" pitchFamily="49" charset="0"/>
              </a:rPr>
              <a:t>api</a:t>
            </a:r>
            <a:r>
              <a:rPr lang="en-US" sz="2000">
                <a:solidFill>
                  <a:schemeClr val="tx2"/>
                </a:solidFill>
                <a:latin typeface="Consolas" panose="020B0609020204030204" pitchFamily="49" charset="0"/>
                <a:cs typeface="Consolas" panose="020B0609020204030204" pitchFamily="49" charset="0"/>
              </a:rPr>
              <a:t>”)</a:t>
            </a:r>
          </a:p>
          <a:p>
            <a:r>
              <a:rPr lang="en-US" sz="2000">
                <a:solidFill>
                  <a:schemeClr val="tx2"/>
                </a:solidFill>
                <a:latin typeface="Consolas" panose="020B0609020204030204" pitchFamily="49" charset="0"/>
                <a:cs typeface="Consolas" panose="020B0609020204030204" pitchFamily="49" charset="0"/>
              </a:rPr>
              <a:t>	.</a:t>
            </a:r>
            <a:r>
              <a:rPr lang="en-US" sz="2000" err="1">
                <a:solidFill>
                  <a:schemeClr val="accent5"/>
                </a:solidFill>
                <a:latin typeface="Consolas" panose="020B0609020204030204" pitchFamily="49" charset="0"/>
                <a:cs typeface="Consolas" panose="020B0609020204030204" pitchFamily="49" charset="0"/>
              </a:rPr>
              <a:t>PublishAsAzureContainerApp</a:t>
            </a:r>
            <a:r>
              <a:rPr lang="en-US" sz="2000">
                <a:solidFill>
                  <a:schemeClr val="tx2"/>
                </a:solidFill>
                <a:latin typeface="Consolas" panose="020B0609020204030204" pitchFamily="49" charset="0"/>
                <a:cs typeface="Consolas" panose="020B0609020204030204" pitchFamily="49" charset="0"/>
              </a:rPr>
              <a:t>((module, app) =&gt;</a:t>
            </a:r>
          </a:p>
          <a:p>
            <a:r>
              <a:rPr lang="en-US" sz="2000">
                <a:solidFill>
                  <a:schemeClr val="tx2"/>
                </a:solidFill>
                <a:latin typeface="Consolas" panose="020B0609020204030204" pitchFamily="49" charset="0"/>
                <a:cs typeface="Consolas" panose="020B0609020204030204" pitchFamily="49" charset="0"/>
              </a:rPr>
              <a:t>	{</a:t>
            </a:r>
          </a:p>
          <a:p>
            <a:r>
              <a:rPr lang="en-US" sz="2000">
                <a:solidFill>
                  <a:schemeClr val="tx2"/>
                </a:solidFill>
                <a:latin typeface="Consolas" panose="020B0609020204030204" pitchFamily="49" charset="0"/>
                <a:cs typeface="Consolas" panose="020B0609020204030204" pitchFamily="49" charset="0"/>
              </a:rPr>
              <a:t>		</a:t>
            </a:r>
            <a:r>
              <a:rPr lang="en-US" sz="2000" err="1">
                <a:solidFill>
                  <a:schemeClr val="tx2"/>
                </a:solidFill>
                <a:latin typeface="Consolas" panose="020B0609020204030204" pitchFamily="49" charset="0"/>
                <a:cs typeface="Consolas" panose="020B0609020204030204" pitchFamily="49" charset="0"/>
              </a:rPr>
              <a:t>app.</a:t>
            </a:r>
            <a:r>
              <a:rPr lang="en-US" sz="2000" err="1">
                <a:solidFill>
                  <a:schemeClr val="accent5"/>
                </a:solidFill>
                <a:latin typeface="Consolas" panose="020B0609020204030204" pitchFamily="49" charset="0"/>
                <a:cs typeface="Consolas" panose="020B0609020204030204" pitchFamily="49" charset="0"/>
              </a:rPr>
              <a:t>ConfigureCustomDomain</a:t>
            </a:r>
            <a:r>
              <a:rPr lang="en-US" sz="2000">
                <a:solidFill>
                  <a:schemeClr val="tx2"/>
                </a:solidFill>
                <a:latin typeface="Consolas" panose="020B0609020204030204" pitchFamily="49" charset="0"/>
                <a:cs typeface="Consolas" panose="020B0609020204030204" pitchFamily="49" charset="0"/>
              </a:rPr>
              <a:t>(</a:t>
            </a:r>
            <a:r>
              <a:rPr lang="en-US" sz="2000" err="1">
                <a:solidFill>
                  <a:schemeClr val="tx2"/>
                </a:solidFill>
                <a:latin typeface="Consolas" panose="020B0609020204030204" pitchFamily="49" charset="0"/>
                <a:cs typeface="Consolas" panose="020B0609020204030204" pitchFamily="49" charset="0"/>
              </a:rPr>
              <a:t>customDomain</a:t>
            </a:r>
            <a:r>
              <a:rPr lang="en-US" sz="2000">
                <a:solidFill>
                  <a:schemeClr val="tx2"/>
                </a:solidFill>
                <a:latin typeface="Consolas" panose="020B0609020204030204" pitchFamily="49" charset="0"/>
                <a:cs typeface="Consolas" panose="020B0609020204030204" pitchFamily="49" charset="0"/>
              </a:rPr>
              <a:t>, </a:t>
            </a:r>
            <a:r>
              <a:rPr lang="en-US" sz="2000" err="1">
                <a:solidFill>
                  <a:schemeClr val="tx2"/>
                </a:solidFill>
                <a:latin typeface="Consolas" panose="020B0609020204030204" pitchFamily="49" charset="0"/>
                <a:cs typeface="Consolas" panose="020B0609020204030204" pitchFamily="49" charset="0"/>
              </a:rPr>
              <a:t>certificateName</a:t>
            </a:r>
            <a:r>
              <a:rPr lang="en-US" sz="2000">
                <a:solidFill>
                  <a:schemeClr val="tx2"/>
                </a:solidFill>
                <a:latin typeface="Consolas" panose="020B0609020204030204" pitchFamily="49" charset="0"/>
                <a:cs typeface="Consolas" panose="020B0609020204030204" pitchFamily="49" charset="0"/>
              </a:rPr>
              <a:t>);</a:t>
            </a:r>
          </a:p>
          <a:p>
            <a:endParaRPr lang="en-US" sz="2000">
              <a:solidFill>
                <a:schemeClr val="tx2"/>
              </a:solidFill>
              <a:latin typeface="Consolas" panose="020B0609020204030204" pitchFamily="49" charset="0"/>
              <a:cs typeface="Consolas" panose="020B0609020204030204" pitchFamily="49" charset="0"/>
            </a:endParaRPr>
          </a:p>
          <a:p>
            <a:r>
              <a:rPr lang="en-US" sz="2000">
                <a:solidFill>
                  <a:schemeClr val="tx2"/>
                </a:solidFill>
                <a:latin typeface="Consolas" panose="020B0609020204030204" pitchFamily="49" charset="0"/>
                <a:cs typeface="Consolas" panose="020B0609020204030204" pitchFamily="49" charset="0"/>
              </a:rPr>
              <a:t>		</a:t>
            </a:r>
            <a:r>
              <a:rPr lang="en-US" sz="2000" err="1">
                <a:solidFill>
                  <a:schemeClr val="tx2"/>
                </a:solidFill>
                <a:latin typeface="Consolas" panose="020B0609020204030204" pitchFamily="49" charset="0"/>
                <a:cs typeface="Consolas" panose="020B0609020204030204" pitchFamily="49" charset="0"/>
              </a:rPr>
              <a:t>app.</a:t>
            </a:r>
            <a:r>
              <a:rPr lang="en-US" sz="2000" err="1">
                <a:solidFill>
                  <a:schemeClr val="accent5"/>
                </a:solidFill>
                <a:latin typeface="Consolas" panose="020B0609020204030204" pitchFamily="49" charset="0"/>
                <a:cs typeface="Consolas" panose="020B0609020204030204" pitchFamily="49" charset="0"/>
              </a:rPr>
              <a:t>Template.Scale.MinReplicas</a:t>
            </a:r>
            <a:r>
              <a:rPr lang="en-US" sz="2000">
                <a:solidFill>
                  <a:schemeClr val="tx2"/>
                </a:solidFill>
                <a:latin typeface="Consolas" panose="020B0609020204030204" pitchFamily="49" charset="0"/>
                <a:cs typeface="Consolas" panose="020B0609020204030204" pitchFamily="49" charset="0"/>
              </a:rPr>
              <a:t> = 0;</a:t>
            </a:r>
          </a:p>
          <a:p>
            <a:r>
              <a:rPr lang="en-US" sz="2000">
                <a:solidFill>
                  <a:schemeClr val="tx2"/>
                </a:solidFill>
                <a:latin typeface="Consolas" panose="020B0609020204030204" pitchFamily="49" charset="0"/>
                <a:cs typeface="Consolas" panose="020B0609020204030204" pitchFamily="49" charset="0"/>
              </a:rPr>
              <a:t>	};</a:t>
            </a:r>
          </a:p>
        </p:txBody>
      </p:sp>
      <p:sp>
        <p:nvSpPr>
          <p:cNvPr id="4" name="Title 90">
            <a:extLst>
              <a:ext uri="{FF2B5EF4-FFF2-40B4-BE49-F238E27FC236}">
                <a16:creationId xmlns:a16="http://schemas.microsoft.com/office/drawing/2014/main" id="{35A69728-78CA-B029-552A-B69FE63624F6}"/>
              </a:ext>
            </a:extLst>
          </p:cNvPr>
          <p:cNvSpPr txBox="1">
            <a:spLocks/>
          </p:cNvSpPr>
          <p:nvPr/>
        </p:nvSpPr>
        <p:spPr>
          <a:xfrm>
            <a:off x="610314" y="324678"/>
            <a:ext cx="7451949" cy="415498"/>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3600"/>
              <a:t>Customized Azure Container App Deployments</a:t>
            </a:r>
          </a:p>
        </p:txBody>
      </p:sp>
    </p:spTree>
    <p:extLst>
      <p:ext uri="{BB962C8B-B14F-4D97-AF65-F5344CB8AC3E}">
        <p14:creationId xmlns:p14="http://schemas.microsoft.com/office/powerpoint/2010/main" val="889626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artoon toy in a blue object&#10;&#10;Description automatically generated">
            <a:extLst>
              <a:ext uri="{FF2B5EF4-FFF2-40B4-BE49-F238E27FC236}">
                <a16:creationId xmlns:a16="http://schemas.microsoft.com/office/drawing/2014/main" id="{A115E4D9-B122-413E-58FB-520F75D9F950}"/>
              </a:ext>
            </a:extLst>
          </p:cNvPr>
          <p:cNvPicPr>
            <a:picLocks noChangeAspect="1"/>
          </p:cNvPicPr>
          <p:nvPr/>
        </p:nvPicPr>
        <p:blipFill>
          <a:blip r:embed="rId3"/>
          <a:stretch>
            <a:fillRect/>
          </a:stretch>
        </p:blipFill>
        <p:spPr>
          <a:xfrm>
            <a:off x="1937426" y="136777"/>
            <a:ext cx="8317147" cy="3052692"/>
          </a:xfrm>
          <a:prstGeom prst="rect">
            <a:avLst/>
          </a:prstGeom>
        </p:spPr>
      </p:pic>
      <p:sp>
        <p:nvSpPr>
          <p:cNvPr id="8" name="Rounded Rectangle 21">
            <a:extLst>
              <a:ext uri="{FF2B5EF4-FFF2-40B4-BE49-F238E27FC236}">
                <a16:creationId xmlns:a16="http://schemas.microsoft.com/office/drawing/2014/main" id="{92515D89-6192-CEE8-4364-96072161B195}"/>
              </a:ext>
            </a:extLst>
          </p:cNvPr>
          <p:cNvSpPr/>
          <p:nvPr/>
        </p:nvSpPr>
        <p:spPr>
          <a:xfrm>
            <a:off x="1567543" y="3026519"/>
            <a:ext cx="9056914" cy="2458828"/>
          </a:xfrm>
          <a:prstGeom prst="roundRect">
            <a:avLst>
              <a:gd name="adj" fmla="val 1400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Rounded Rectangle 21">
            <a:extLst>
              <a:ext uri="{FF2B5EF4-FFF2-40B4-BE49-F238E27FC236}">
                <a16:creationId xmlns:a16="http://schemas.microsoft.com/office/drawing/2014/main" id="{49299B9A-85C7-A1B5-CFBE-383CA0A98784}"/>
              </a:ext>
            </a:extLst>
          </p:cNvPr>
          <p:cNvSpPr/>
          <p:nvPr/>
        </p:nvSpPr>
        <p:spPr>
          <a:xfrm>
            <a:off x="609600" y="2047647"/>
            <a:ext cx="10972800" cy="133418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5" name="Title 4">
            <a:extLst>
              <a:ext uri="{FF2B5EF4-FFF2-40B4-BE49-F238E27FC236}">
                <a16:creationId xmlns:a16="http://schemas.microsoft.com/office/drawing/2014/main" id="{66A1D222-78BC-C7C4-B4D5-9E203C54E57B}"/>
              </a:ext>
            </a:extLst>
          </p:cNvPr>
          <p:cNvSpPr>
            <a:spLocks noGrp="1"/>
          </p:cNvSpPr>
          <p:nvPr>
            <p:ph type="title"/>
          </p:nvPr>
        </p:nvSpPr>
        <p:spPr>
          <a:xfrm>
            <a:off x="2612571" y="2047647"/>
            <a:ext cx="6966858" cy="1334182"/>
          </a:xfrm>
        </p:spPr>
        <p:txBody>
          <a:bodyPr anchor="ctr">
            <a:normAutofit/>
          </a:bodyPr>
          <a:lstStyle/>
          <a:p>
            <a:pPr algn="ctr"/>
            <a:r>
              <a:rPr lang="en-US" sz="6600">
                <a:solidFill>
                  <a:schemeClr val="bg1"/>
                </a:solidFill>
              </a:rPr>
              <a:t>Get .NET 9</a:t>
            </a:r>
          </a:p>
        </p:txBody>
      </p:sp>
      <p:grpSp>
        <p:nvGrpSpPr>
          <p:cNvPr id="9" name="Group 8">
            <a:extLst>
              <a:ext uri="{FF2B5EF4-FFF2-40B4-BE49-F238E27FC236}">
                <a16:creationId xmlns:a16="http://schemas.microsoft.com/office/drawing/2014/main" id="{0371BF1A-FEEE-2AAB-DE1D-8E1FD4F88A66}"/>
              </a:ext>
            </a:extLst>
          </p:cNvPr>
          <p:cNvGrpSpPr/>
          <p:nvPr/>
        </p:nvGrpSpPr>
        <p:grpSpPr>
          <a:xfrm>
            <a:off x="3422457" y="3958129"/>
            <a:ext cx="4535000" cy="1183327"/>
            <a:chOff x="3422457" y="3958129"/>
            <a:chExt cx="4535000" cy="1183327"/>
          </a:xfrm>
        </p:grpSpPr>
        <p:sp>
          <p:nvSpPr>
            <p:cNvPr id="2" name="Content Placeholder 3">
              <a:extLst>
                <a:ext uri="{FF2B5EF4-FFF2-40B4-BE49-F238E27FC236}">
                  <a16:creationId xmlns:a16="http://schemas.microsoft.com/office/drawing/2014/main" id="{B85C2A8D-00A2-77C8-879A-6CCD87F35381}"/>
                </a:ext>
              </a:extLst>
            </p:cNvPr>
            <p:cNvSpPr txBox="1">
              <a:spLocks/>
            </p:cNvSpPr>
            <p:nvPr/>
          </p:nvSpPr>
          <p:spPr>
            <a:xfrm>
              <a:off x="4234543" y="3958129"/>
              <a:ext cx="3722914" cy="1183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Download .NET </a:t>
              </a:r>
              <a:r>
                <a:rPr lang="en-US" sz="3200">
                  <a:solidFill>
                    <a:srgbClr val="333333">
                      <a:lumMod val="50000"/>
                    </a:srgbClr>
                  </a:solidFill>
                  <a:latin typeface="Open Sans SemiBold" panose="020B0706030804020204" pitchFamily="34" charset="0"/>
                  <a:ea typeface="Open Sans SemiBold" panose="020B0706030804020204" pitchFamily="34" charset="0"/>
                  <a:cs typeface="Open Sans SemiBold" panose="020B0706030804020204" pitchFamily="34" charset="0"/>
                </a:rPr>
                <a:t>9</a:t>
              </a:r>
              <a:r>
                <a:rPr kumimoji="0" lang="en-US" sz="3200" b="0" i="0" u="none" strike="noStrike" kern="120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br>
                <a:rPr kumimoji="0" lang="en-US" sz="3200" b="0" i="0" u="none" strike="noStrike" kern="1200" cap="none" spc="0" normalizeH="0" baseline="0" noProof="0">
                  <a:ln>
                    <a:noFill/>
                  </a:ln>
                  <a:solidFill>
                    <a:srgbClr val="33333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hlinkClick r:id="rId4">
                    <a:extLst>
                      <a:ext uri="{A12FA001-AC4F-418D-AE19-62706E023703}">
                        <ahyp:hlinkClr xmlns:ahyp="http://schemas.microsoft.com/office/drawing/2018/hyperlinkcolor" val="tx"/>
                      </a:ext>
                    </a:extLst>
                  </a:hlinkClick>
                </a:rPr>
                <a:t>aka.ms/get-dotnet-9</a:t>
              </a:r>
              <a:endParaRPr lang="en-US">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Graphic 120">
              <a:extLst>
                <a:ext uri="{FF2B5EF4-FFF2-40B4-BE49-F238E27FC236}">
                  <a16:creationId xmlns:a16="http://schemas.microsoft.com/office/drawing/2014/main" id="{1CF47033-0A51-B025-47F0-F520FF31E53F}"/>
                </a:ext>
              </a:extLst>
            </p:cNvPr>
            <p:cNvSpPr/>
            <p:nvPr/>
          </p:nvSpPr>
          <p:spPr>
            <a:xfrm rot="5400000">
              <a:off x="3422457" y="4054443"/>
              <a:ext cx="699600" cy="6996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85000">
                  <a:srgbClr val="3803DB"/>
                </a:gs>
                <a:gs pos="0">
                  <a:srgbClr val="C03BC4"/>
                </a:gs>
              </a:gsLst>
              <a:path path="circle">
                <a:fillToRect l="100000" b="100000"/>
              </a:path>
              <a:tileRect t="-100000" r="-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25267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0.04606 L 0 0 " pathEditMode="relative" rAng="0" ptsTypes="AA">
                                      <p:cBhvr>
                                        <p:cTn id="14" dur="500" fill="hold"/>
                                        <p:tgtEl>
                                          <p:spTgt spid="4"/>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nodeType="withEffect">
                                  <p:stCondLst>
                                    <p:cond delay="0"/>
                                  </p:stCondLst>
                                  <p:childTnLst>
                                    <p:animMotion origin="layout" path="M 0 0.04606 L 0 0 " pathEditMode="relative" rAng="0" ptsTypes="AA">
                                      <p:cBhvr>
                                        <p:cTn id="20" dur="500" fill="hold"/>
                                        <p:tgtEl>
                                          <p:spTgt spid="9"/>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0"/>
                                  </p:stCondLst>
                                  <p:childTnLst>
                                    <p:animMotion origin="layout" path="M 0 0.04606 L 0 0 " pathEditMode="relative" rAng="0" ptsTypes="AA">
                                      <p:cBhvr>
                                        <p:cTn id="25"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4" grpId="1" animBg="1"/>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EEAA-8623-0D7B-7F1F-1B083A4D320A}"/>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A5961709-50B8-211B-8C77-181FC9D6E720}"/>
              </a:ext>
            </a:extLst>
          </p:cNvPr>
          <p:cNvSpPr>
            <a:spLocks noGrp="1"/>
          </p:cNvSpPr>
          <p:nvPr>
            <p:ph type="body" sz="quarter" idx="22"/>
          </p:nvPr>
        </p:nvSpPr>
        <p:spPr>
          <a:xfrm>
            <a:off x="3156611" y="2013723"/>
            <a:ext cx="3657839" cy="246221"/>
          </a:xfrm>
        </p:spPr>
        <p:txBody>
          <a:bodyPr/>
          <a:lstStyle/>
          <a:p>
            <a:r>
              <a:rPr lang="en-US" sz="1600"/>
              <a:t>Learn about .NET Aspire</a:t>
            </a:r>
          </a:p>
        </p:txBody>
      </p:sp>
      <p:sp>
        <p:nvSpPr>
          <p:cNvPr id="4" name="Text Placeholder 3">
            <a:extLst>
              <a:ext uri="{FF2B5EF4-FFF2-40B4-BE49-F238E27FC236}">
                <a16:creationId xmlns:a16="http://schemas.microsoft.com/office/drawing/2014/main" id="{CB51A49F-C841-5C9E-309A-C5068F67B1D7}"/>
              </a:ext>
            </a:extLst>
          </p:cNvPr>
          <p:cNvSpPr>
            <a:spLocks noGrp="1"/>
          </p:cNvSpPr>
          <p:nvPr>
            <p:ph type="body" sz="quarter" idx="23"/>
          </p:nvPr>
        </p:nvSpPr>
        <p:spPr>
          <a:xfrm>
            <a:off x="3156611" y="2326182"/>
            <a:ext cx="3657839" cy="246221"/>
          </a:xfrm>
        </p:spPr>
        <p:txBody>
          <a:bodyPr/>
          <a:lstStyle/>
          <a:p>
            <a:r>
              <a:rPr lang="en-US" sz="1600" err="1"/>
              <a:t>aka.ms</a:t>
            </a:r>
            <a:r>
              <a:rPr lang="en-US" sz="1600"/>
              <a:t>/dotnet/aspire</a:t>
            </a:r>
          </a:p>
        </p:txBody>
      </p:sp>
      <p:sp>
        <p:nvSpPr>
          <p:cNvPr id="5" name="Text Placeholder 4">
            <a:extLst>
              <a:ext uri="{FF2B5EF4-FFF2-40B4-BE49-F238E27FC236}">
                <a16:creationId xmlns:a16="http://schemas.microsoft.com/office/drawing/2014/main" id="{25CD92C8-600C-58E8-218D-F340F78D50D0}"/>
              </a:ext>
            </a:extLst>
          </p:cNvPr>
          <p:cNvSpPr>
            <a:spLocks noGrp="1"/>
          </p:cNvSpPr>
          <p:nvPr>
            <p:ph type="body" sz="quarter" idx="24"/>
          </p:nvPr>
        </p:nvSpPr>
        <p:spPr>
          <a:xfrm>
            <a:off x="3156611" y="3187751"/>
            <a:ext cx="3657839" cy="246221"/>
          </a:xfrm>
        </p:spPr>
        <p:txBody>
          <a:bodyPr/>
          <a:lstStyle/>
          <a:p>
            <a:r>
              <a:rPr lang="en-US" sz="1600"/>
              <a:t>Get started</a:t>
            </a:r>
          </a:p>
        </p:txBody>
      </p:sp>
      <p:sp>
        <p:nvSpPr>
          <p:cNvPr id="6" name="Text Placeholder 5">
            <a:extLst>
              <a:ext uri="{FF2B5EF4-FFF2-40B4-BE49-F238E27FC236}">
                <a16:creationId xmlns:a16="http://schemas.microsoft.com/office/drawing/2014/main" id="{17518EB9-5717-A70E-895C-D7E0EE709A1A}"/>
              </a:ext>
            </a:extLst>
          </p:cNvPr>
          <p:cNvSpPr>
            <a:spLocks noGrp="1"/>
          </p:cNvSpPr>
          <p:nvPr>
            <p:ph type="body" sz="quarter" idx="25"/>
          </p:nvPr>
        </p:nvSpPr>
        <p:spPr>
          <a:xfrm>
            <a:off x="3156611" y="3500210"/>
            <a:ext cx="3657839" cy="246221"/>
          </a:xfrm>
        </p:spPr>
        <p:txBody>
          <a:bodyPr/>
          <a:lstStyle/>
          <a:p>
            <a:r>
              <a:rPr lang="en-US" sz="1600" err="1"/>
              <a:t>aka.ms</a:t>
            </a:r>
            <a:r>
              <a:rPr lang="en-US" sz="1600"/>
              <a:t>/dotnet/aspire/start</a:t>
            </a:r>
          </a:p>
        </p:txBody>
      </p:sp>
      <p:sp>
        <p:nvSpPr>
          <p:cNvPr id="7" name="Text Placeholder 6">
            <a:extLst>
              <a:ext uri="{FF2B5EF4-FFF2-40B4-BE49-F238E27FC236}">
                <a16:creationId xmlns:a16="http://schemas.microsoft.com/office/drawing/2014/main" id="{66DDF36C-5459-E530-710F-FE8A41E66019}"/>
              </a:ext>
            </a:extLst>
          </p:cNvPr>
          <p:cNvSpPr>
            <a:spLocks noGrp="1"/>
          </p:cNvSpPr>
          <p:nvPr>
            <p:ph type="body" sz="quarter" idx="26"/>
          </p:nvPr>
        </p:nvSpPr>
        <p:spPr>
          <a:xfrm>
            <a:off x="3156611" y="4361779"/>
            <a:ext cx="3657839" cy="246221"/>
          </a:xfrm>
        </p:spPr>
        <p:txBody>
          <a:bodyPr/>
          <a:lstStyle/>
          <a:p>
            <a:r>
              <a:rPr lang="en-US" sz="1600"/>
              <a:t>.NET Aspire Samples</a:t>
            </a:r>
          </a:p>
        </p:txBody>
      </p:sp>
      <p:sp>
        <p:nvSpPr>
          <p:cNvPr id="8" name="Text Placeholder 7">
            <a:extLst>
              <a:ext uri="{FF2B5EF4-FFF2-40B4-BE49-F238E27FC236}">
                <a16:creationId xmlns:a16="http://schemas.microsoft.com/office/drawing/2014/main" id="{01A1783A-EADD-1DD8-BBD1-9363FEC18569}"/>
              </a:ext>
            </a:extLst>
          </p:cNvPr>
          <p:cNvSpPr>
            <a:spLocks noGrp="1"/>
          </p:cNvSpPr>
          <p:nvPr>
            <p:ph type="body" sz="quarter" idx="27"/>
          </p:nvPr>
        </p:nvSpPr>
        <p:spPr>
          <a:xfrm>
            <a:off x="3156611" y="4674238"/>
            <a:ext cx="3657839" cy="246221"/>
          </a:xfrm>
        </p:spPr>
        <p:txBody>
          <a:bodyPr/>
          <a:lstStyle/>
          <a:p>
            <a:r>
              <a:rPr lang="en-US" sz="1600" err="1"/>
              <a:t>github,com</a:t>
            </a:r>
            <a:r>
              <a:rPr lang="en-US" sz="1600"/>
              <a:t>/dotnet/aspire-samples</a:t>
            </a:r>
          </a:p>
        </p:txBody>
      </p:sp>
      <p:sp>
        <p:nvSpPr>
          <p:cNvPr id="9" name="Text Placeholder 8">
            <a:extLst>
              <a:ext uri="{FF2B5EF4-FFF2-40B4-BE49-F238E27FC236}">
                <a16:creationId xmlns:a16="http://schemas.microsoft.com/office/drawing/2014/main" id="{9C39BC84-0055-63B8-7DE2-E97C1EAF41FB}"/>
              </a:ext>
            </a:extLst>
          </p:cNvPr>
          <p:cNvSpPr>
            <a:spLocks noGrp="1"/>
          </p:cNvSpPr>
          <p:nvPr>
            <p:ph type="body" sz="quarter" idx="28"/>
          </p:nvPr>
        </p:nvSpPr>
        <p:spPr>
          <a:xfrm>
            <a:off x="3156611" y="5539415"/>
            <a:ext cx="3657839" cy="246221"/>
          </a:xfrm>
        </p:spPr>
        <p:txBody>
          <a:bodyPr/>
          <a:lstStyle/>
          <a:p>
            <a:r>
              <a:rPr lang="en-US" sz="1600"/>
              <a:t>.NET Aspire on GitHub</a:t>
            </a:r>
          </a:p>
        </p:txBody>
      </p:sp>
      <p:sp>
        <p:nvSpPr>
          <p:cNvPr id="10" name="Text Placeholder 9">
            <a:extLst>
              <a:ext uri="{FF2B5EF4-FFF2-40B4-BE49-F238E27FC236}">
                <a16:creationId xmlns:a16="http://schemas.microsoft.com/office/drawing/2014/main" id="{D27EC610-2D68-33D1-DDB4-1672C9C73011}"/>
              </a:ext>
            </a:extLst>
          </p:cNvPr>
          <p:cNvSpPr>
            <a:spLocks noGrp="1"/>
          </p:cNvSpPr>
          <p:nvPr>
            <p:ph type="body" sz="quarter" idx="29"/>
          </p:nvPr>
        </p:nvSpPr>
        <p:spPr>
          <a:xfrm>
            <a:off x="3156611" y="5851874"/>
            <a:ext cx="3657839" cy="246221"/>
          </a:xfrm>
        </p:spPr>
        <p:txBody>
          <a:bodyPr/>
          <a:lstStyle/>
          <a:p>
            <a:r>
              <a:rPr lang="en-US" sz="1600" err="1"/>
              <a:t>github.com</a:t>
            </a:r>
            <a:r>
              <a:rPr lang="en-US" sz="1600"/>
              <a:t>/dotnet/aspire</a:t>
            </a:r>
          </a:p>
        </p:txBody>
      </p:sp>
      <p:sp>
        <p:nvSpPr>
          <p:cNvPr id="11" name="Text Placeholder 10">
            <a:extLst>
              <a:ext uri="{FF2B5EF4-FFF2-40B4-BE49-F238E27FC236}">
                <a16:creationId xmlns:a16="http://schemas.microsoft.com/office/drawing/2014/main" id="{9DF97242-44E5-B651-828F-4819A20FC2BF}"/>
              </a:ext>
            </a:extLst>
          </p:cNvPr>
          <p:cNvSpPr>
            <a:spLocks noGrp="1"/>
          </p:cNvSpPr>
          <p:nvPr>
            <p:ph type="body" sz="quarter" idx="30"/>
          </p:nvPr>
        </p:nvSpPr>
        <p:spPr>
          <a:xfrm>
            <a:off x="7687048" y="1921390"/>
            <a:ext cx="3657839" cy="430887"/>
          </a:xfrm>
        </p:spPr>
        <p:txBody>
          <a:bodyPr/>
          <a:lstStyle/>
          <a:p>
            <a:r>
              <a:rPr lang="en-US" sz="1400">
                <a:solidFill>
                  <a:schemeClr val="accent4"/>
                </a:solidFill>
              </a:rPr>
              <a:t>Azure Functions with Safia Abdalla + Matthew Henderson</a:t>
            </a:r>
          </a:p>
        </p:txBody>
      </p:sp>
      <p:sp>
        <p:nvSpPr>
          <p:cNvPr id="12" name="Text Placeholder 11">
            <a:extLst>
              <a:ext uri="{FF2B5EF4-FFF2-40B4-BE49-F238E27FC236}">
                <a16:creationId xmlns:a16="http://schemas.microsoft.com/office/drawing/2014/main" id="{88E8EC74-055C-4813-B2B6-16756E42E8B9}"/>
              </a:ext>
            </a:extLst>
          </p:cNvPr>
          <p:cNvSpPr>
            <a:spLocks noGrp="1"/>
          </p:cNvSpPr>
          <p:nvPr>
            <p:ph type="body" sz="quarter" idx="31"/>
          </p:nvPr>
        </p:nvSpPr>
        <p:spPr>
          <a:xfrm>
            <a:off x="7687048" y="2427466"/>
            <a:ext cx="3657839" cy="215444"/>
          </a:xfrm>
        </p:spPr>
        <p:txBody>
          <a:bodyPr/>
          <a:lstStyle/>
          <a:p>
            <a:r>
              <a:rPr lang="en-US" sz="1400"/>
              <a:t>Wednesday, 10am PST</a:t>
            </a:r>
          </a:p>
        </p:txBody>
      </p:sp>
      <p:sp>
        <p:nvSpPr>
          <p:cNvPr id="13" name="Text Placeholder 12">
            <a:extLst>
              <a:ext uri="{FF2B5EF4-FFF2-40B4-BE49-F238E27FC236}">
                <a16:creationId xmlns:a16="http://schemas.microsoft.com/office/drawing/2014/main" id="{30EC5EC4-1992-286E-7EA3-D57DA038AEC3}"/>
              </a:ext>
            </a:extLst>
          </p:cNvPr>
          <p:cNvSpPr>
            <a:spLocks noGrp="1"/>
          </p:cNvSpPr>
          <p:nvPr>
            <p:ph type="body" sz="quarter" idx="32"/>
          </p:nvPr>
        </p:nvSpPr>
        <p:spPr>
          <a:xfrm>
            <a:off x="7687048" y="4266143"/>
            <a:ext cx="3657839" cy="430887"/>
          </a:xfrm>
        </p:spPr>
        <p:txBody>
          <a:bodyPr/>
          <a:lstStyle/>
          <a:p>
            <a:r>
              <a:rPr lang="en-US" sz="1400">
                <a:solidFill>
                  <a:schemeClr val="accent4"/>
                </a:solidFill>
              </a:rPr>
              <a:t>Community Toolkit with David Pine + Aaron Powell</a:t>
            </a:r>
          </a:p>
        </p:txBody>
      </p:sp>
      <p:sp>
        <p:nvSpPr>
          <p:cNvPr id="14" name="Text Placeholder 13">
            <a:extLst>
              <a:ext uri="{FF2B5EF4-FFF2-40B4-BE49-F238E27FC236}">
                <a16:creationId xmlns:a16="http://schemas.microsoft.com/office/drawing/2014/main" id="{C798B675-2687-FB6E-A269-4D68C70E9278}"/>
              </a:ext>
            </a:extLst>
          </p:cNvPr>
          <p:cNvSpPr>
            <a:spLocks noGrp="1"/>
          </p:cNvSpPr>
          <p:nvPr>
            <p:ph type="body" sz="quarter" idx="33"/>
          </p:nvPr>
        </p:nvSpPr>
        <p:spPr>
          <a:xfrm>
            <a:off x="7687047" y="4797348"/>
            <a:ext cx="3657839" cy="215444"/>
          </a:xfrm>
        </p:spPr>
        <p:txBody>
          <a:bodyPr/>
          <a:lstStyle/>
          <a:p>
            <a:r>
              <a:rPr lang="en-US" sz="1400"/>
              <a:t>Wednesday, 4:30pm PST</a:t>
            </a:r>
          </a:p>
        </p:txBody>
      </p:sp>
      <p:sp>
        <p:nvSpPr>
          <p:cNvPr id="15" name="Text Placeholder 14">
            <a:extLst>
              <a:ext uri="{FF2B5EF4-FFF2-40B4-BE49-F238E27FC236}">
                <a16:creationId xmlns:a16="http://schemas.microsoft.com/office/drawing/2014/main" id="{247A820E-B343-3A3C-F7E3-5CC98D4994AA}"/>
              </a:ext>
            </a:extLst>
          </p:cNvPr>
          <p:cNvSpPr>
            <a:spLocks noGrp="1"/>
          </p:cNvSpPr>
          <p:nvPr>
            <p:ph type="body" sz="quarter" idx="34"/>
          </p:nvPr>
        </p:nvSpPr>
        <p:spPr>
          <a:xfrm>
            <a:off x="7687048" y="5400917"/>
            <a:ext cx="3657839" cy="430887"/>
          </a:xfrm>
        </p:spPr>
        <p:txBody>
          <a:bodyPr/>
          <a:lstStyle/>
          <a:p>
            <a:r>
              <a:rPr lang="en-US" sz="1400">
                <a:solidFill>
                  <a:schemeClr val="accent4"/>
                </a:solidFill>
              </a:rPr>
              <a:t>Aspire on AWS with Norm Johanson + Scott Hunter</a:t>
            </a:r>
          </a:p>
        </p:txBody>
      </p:sp>
      <p:sp>
        <p:nvSpPr>
          <p:cNvPr id="16" name="Text Placeholder 15">
            <a:extLst>
              <a:ext uri="{FF2B5EF4-FFF2-40B4-BE49-F238E27FC236}">
                <a16:creationId xmlns:a16="http://schemas.microsoft.com/office/drawing/2014/main" id="{2C10A031-B230-7692-C3DD-7CECF003D5D3}"/>
              </a:ext>
            </a:extLst>
          </p:cNvPr>
          <p:cNvSpPr>
            <a:spLocks noGrp="1"/>
          </p:cNvSpPr>
          <p:nvPr>
            <p:ph type="body" sz="quarter" idx="35"/>
          </p:nvPr>
        </p:nvSpPr>
        <p:spPr>
          <a:xfrm>
            <a:off x="7687047" y="5922885"/>
            <a:ext cx="3657839" cy="215444"/>
          </a:xfrm>
        </p:spPr>
        <p:txBody>
          <a:bodyPr/>
          <a:lstStyle/>
          <a:p>
            <a:r>
              <a:rPr lang="en-US" sz="1400"/>
              <a:t>Thursday, 12pm PST</a:t>
            </a:r>
          </a:p>
        </p:txBody>
      </p:sp>
      <p:sp>
        <p:nvSpPr>
          <p:cNvPr id="17" name="Text Placeholder 16">
            <a:extLst>
              <a:ext uri="{FF2B5EF4-FFF2-40B4-BE49-F238E27FC236}">
                <a16:creationId xmlns:a16="http://schemas.microsoft.com/office/drawing/2014/main" id="{1A6A908D-DB6A-0E87-9502-48438503A907}"/>
              </a:ext>
            </a:extLst>
          </p:cNvPr>
          <p:cNvSpPr>
            <a:spLocks noGrp="1"/>
          </p:cNvSpPr>
          <p:nvPr>
            <p:ph type="body" sz="quarter" idx="36"/>
          </p:nvPr>
        </p:nvSpPr>
        <p:spPr>
          <a:xfrm>
            <a:off x="7687048" y="3156974"/>
            <a:ext cx="3657839" cy="215444"/>
          </a:xfrm>
        </p:spPr>
        <p:txBody>
          <a:bodyPr/>
          <a:lstStyle/>
          <a:p>
            <a:r>
              <a:rPr lang="en-US" sz="1400">
                <a:solidFill>
                  <a:schemeClr val="accent4"/>
                </a:solidFill>
              </a:rPr>
              <a:t>Aspirations for Aspire with David Fowler</a:t>
            </a:r>
          </a:p>
        </p:txBody>
      </p:sp>
      <p:sp>
        <p:nvSpPr>
          <p:cNvPr id="18" name="Text Placeholder 17">
            <a:extLst>
              <a:ext uri="{FF2B5EF4-FFF2-40B4-BE49-F238E27FC236}">
                <a16:creationId xmlns:a16="http://schemas.microsoft.com/office/drawing/2014/main" id="{D77E2897-E67E-3490-CE4B-C8167CDE4E4F}"/>
              </a:ext>
            </a:extLst>
          </p:cNvPr>
          <p:cNvSpPr>
            <a:spLocks noGrp="1"/>
          </p:cNvSpPr>
          <p:nvPr>
            <p:ph type="body" sz="quarter" idx="37"/>
          </p:nvPr>
        </p:nvSpPr>
        <p:spPr>
          <a:xfrm>
            <a:off x="7687047" y="3564089"/>
            <a:ext cx="3657839" cy="215444"/>
          </a:xfrm>
        </p:spPr>
        <p:txBody>
          <a:bodyPr/>
          <a:lstStyle/>
          <a:p>
            <a:r>
              <a:rPr lang="en-US" sz="1400"/>
              <a:t>Wednesday, 10:30am PST</a:t>
            </a:r>
          </a:p>
        </p:txBody>
      </p:sp>
      <p:sp>
        <p:nvSpPr>
          <p:cNvPr id="19" name="Text Placeholder 2">
            <a:extLst>
              <a:ext uri="{FF2B5EF4-FFF2-40B4-BE49-F238E27FC236}">
                <a16:creationId xmlns:a16="http://schemas.microsoft.com/office/drawing/2014/main" id="{F49A5E84-D675-6C9F-61E8-252DFA3BB87A}"/>
              </a:ext>
            </a:extLst>
          </p:cNvPr>
          <p:cNvSpPr txBox="1">
            <a:spLocks/>
          </p:cNvSpPr>
          <p:nvPr/>
        </p:nvSpPr>
        <p:spPr>
          <a:xfrm>
            <a:off x="3156610" y="1334914"/>
            <a:ext cx="3657839" cy="246221"/>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00"/>
              <a:t>Links</a:t>
            </a:r>
          </a:p>
        </p:txBody>
      </p:sp>
      <p:sp>
        <p:nvSpPr>
          <p:cNvPr id="20" name="Text Placeholder 2">
            <a:extLst>
              <a:ext uri="{FF2B5EF4-FFF2-40B4-BE49-F238E27FC236}">
                <a16:creationId xmlns:a16="http://schemas.microsoft.com/office/drawing/2014/main" id="{B4F8C57D-A3E6-7745-C215-D81832A95936}"/>
              </a:ext>
            </a:extLst>
          </p:cNvPr>
          <p:cNvSpPr txBox="1">
            <a:spLocks/>
          </p:cNvSpPr>
          <p:nvPr/>
        </p:nvSpPr>
        <p:spPr>
          <a:xfrm>
            <a:off x="7687046" y="1331358"/>
            <a:ext cx="3657839" cy="246221"/>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00">
                <a:solidFill>
                  <a:schemeClr val="accent4"/>
                </a:solidFill>
              </a:rPr>
              <a:t>More at .NET Conf</a:t>
            </a:r>
          </a:p>
        </p:txBody>
      </p:sp>
    </p:spTree>
    <p:extLst>
      <p:ext uri="{BB962C8B-B14F-4D97-AF65-F5344CB8AC3E}">
        <p14:creationId xmlns:p14="http://schemas.microsoft.com/office/powerpoint/2010/main" val="22033338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EE78-38EB-D916-D788-C806908B1735}"/>
              </a:ext>
            </a:extLst>
          </p:cNvPr>
          <p:cNvSpPr>
            <a:spLocks noGrp="1"/>
          </p:cNvSpPr>
          <p:nvPr>
            <p:ph type="title"/>
          </p:nvPr>
        </p:nvSpPr>
        <p:spPr>
          <a:xfrm>
            <a:off x="1524000" y="3013502"/>
            <a:ext cx="9144000" cy="830997"/>
          </a:xfrm>
        </p:spPr>
        <p:txBody>
          <a:bodyPr/>
          <a:lstStyle/>
          <a:p>
            <a:r>
              <a:rPr lang="en-US"/>
              <a:t>Thank you!</a:t>
            </a:r>
          </a:p>
        </p:txBody>
      </p:sp>
    </p:spTree>
    <p:extLst>
      <p:ext uri="{BB962C8B-B14F-4D97-AF65-F5344CB8AC3E}">
        <p14:creationId xmlns:p14="http://schemas.microsoft.com/office/powerpoint/2010/main" val="38638742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1B13C-AEB8-50D4-4BB9-03CF3C618267}"/>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C0C818A-1C58-9822-BBB8-A08DC45FD082}"/>
              </a:ext>
            </a:extLst>
          </p:cNvPr>
          <p:cNvSpPr txBox="1"/>
          <p:nvPr/>
        </p:nvSpPr>
        <p:spPr>
          <a:xfrm>
            <a:off x="3004615" y="731801"/>
            <a:ext cx="6182770" cy="228251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endParaRPr kumimoji="0" lang="en-US" sz="9948" b="1" i="0" u="none" strike="noStrike" kern="0" cap="none" spc="-75" normalizeH="0" baseline="0" noProof="0">
              <a:ln>
                <a:noFill/>
              </a:ln>
              <a:solidFill>
                <a:srgbClr val="333333"/>
              </a:solidFill>
              <a:effectLst/>
              <a:uLnTx/>
              <a:uFillTx/>
              <a:latin typeface="Segoe UI Semibold" panose="020B0502040204020203" pitchFamily="34" charset="0"/>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0953D617-887D-0D88-B404-23C5763090BA}"/>
              </a:ext>
            </a:extLst>
          </p:cNvPr>
          <p:cNvSpPr txBox="1"/>
          <p:nvPr/>
        </p:nvSpPr>
        <p:spPr>
          <a:xfrm>
            <a:off x="2121418" y="2233266"/>
            <a:ext cx="7949165" cy="954088"/>
          </a:xfrm>
          <a:prstGeom prst="roundRect">
            <a:avLst>
              <a:gd name="adj" fmla="val 50000"/>
            </a:avLst>
          </a:prstGeom>
          <a:gradFill>
            <a:gsLst>
              <a:gs pos="85000">
                <a:srgbClr val="6C1CB2"/>
              </a:gs>
              <a:gs pos="0">
                <a:srgbClr val="C03BC4"/>
              </a:gs>
            </a:gsLst>
            <a:path path="circle">
              <a:fillToRect l="100000" t="100000"/>
            </a:path>
          </a:gradFill>
          <a:effectLst/>
        </p:spPr>
        <p:txBody>
          <a:bodyPr wrap="square" lIns="0" tIns="0" rIns="0" bIns="0" anchor="ctr" anchorCtr="0">
            <a:noAutofit/>
          </a:bodyPr>
          <a:lstStyle>
            <a:defPPr>
              <a:defRPr lang="en-US"/>
            </a:defPPr>
            <a:lvl1pPr algn="ctr" defTabSz="914367" fontAlgn="base">
              <a:spcBef>
                <a:spcPct val="0"/>
              </a:spcBef>
              <a:spcAft>
                <a:spcPct val="0"/>
              </a:spcAft>
              <a:defRPr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r>
              <a:rPr lang="en-US" sz="2000" b="1">
                <a:solidFill>
                  <a:srgbClr val="FFFFFF"/>
                </a:solidFill>
                <a:latin typeface="Open Sans" panose="020B0606030504020204" pitchFamily="34" charset="0"/>
                <a:ea typeface="Open Sans" panose="020B0606030504020204" pitchFamily="34" charset="0"/>
                <a:cs typeface="Open Sans" panose="020B0606030504020204" pitchFamily="34" charset="0"/>
              </a:rPr>
              <a:t>Build, test, and deploy apps seamlessly from code to cloud</a:t>
            </a:r>
            <a:endPar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B0308D17-13E6-3F1B-924E-5FBE9449E7AE}"/>
              </a:ext>
            </a:extLst>
          </p:cNvPr>
          <p:cNvPicPr>
            <a:picLocks noChangeAspect="1"/>
          </p:cNvPicPr>
          <p:nvPr/>
        </p:nvPicPr>
        <p:blipFill>
          <a:blip r:embed="rId3"/>
          <a:srcRect r="7928"/>
          <a:stretch/>
        </p:blipFill>
        <p:spPr>
          <a:xfrm>
            <a:off x="3598458" y="960264"/>
            <a:ext cx="4995084" cy="1456880"/>
          </a:xfrm>
          <a:prstGeom prst="rect">
            <a:avLst/>
          </a:prstGeom>
        </p:spPr>
      </p:pic>
      <p:sp>
        <p:nvSpPr>
          <p:cNvPr id="13" name="TextBox 12">
            <a:extLst>
              <a:ext uri="{FF2B5EF4-FFF2-40B4-BE49-F238E27FC236}">
                <a16:creationId xmlns:a16="http://schemas.microsoft.com/office/drawing/2014/main" id="{2E9C8EFD-A1CB-A754-B4F0-68EC7BEC133A}"/>
              </a:ext>
            </a:extLst>
          </p:cNvPr>
          <p:cNvSpPr txBox="1"/>
          <p:nvPr/>
        </p:nvSpPr>
        <p:spPr>
          <a:xfrm>
            <a:off x="653796" y="5528404"/>
            <a:ext cx="10884408" cy="369332"/>
          </a:xfrm>
          <a:prstGeom prst="rect">
            <a:avLst/>
          </a:prstGeom>
          <a:noFill/>
        </p:spPr>
        <p:txBody>
          <a:bodyPr wrap="square" lIns="0" tIns="0" rIns="0" bIns="0" rtlCol="0">
            <a:spAutoFit/>
          </a:bodyPr>
          <a:lstStyle/>
          <a:p>
            <a:pPr lvl="0" algn="ctr">
              <a:defRPr/>
            </a:pPr>
            <a:r>
              <a:rPr kumimoji="0" lang="en-US" sz="2400" b="0" i="0" u="none" strike="noStrike" kern="1200" cap="none" spc="0" normalizeH="0" baseline="0" noProof="0">
                <a:ln>
                  <a:noFill/>
                </a:ln>
                <a:solidFill>
                  <a:srgbClr val="E566CC"/>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Extensible, </a:t>
            </a:r>
            <a:r>
              <a:rPr lang="en-US" sz="2400" err="1">
                <a:solidFill>
                  <a:srgbClr val="E566CC"/>
                </a:solidFill>
                <a:latin typeface="Open Sans Semibold" panose="020B0706030804020204" pitchFamily="34" charset="0"/>
                <a:ea typeface="Open Sans Semibold" panose="020B0706030804020204" pitchFamily="34" charset="0"/>
                <a:cs typeface="Open Sans Semibold" panose="020B0706030804020204" pitchFamily="34" charset="0"/>
              </a:rPr>
              <a:t>OpenTelemetry</a:t>
            </a:r>
            <a:r>
              <a:rPr lang="en-US" sz="2400">
                <a:solidFill>
                  <a:srgbClr val="E566CC"/>
                </a:solidFill>
                <a:latin typeface="Open Sans Semibold" panose="020B0706030804020204" pitchFamily="34" charset="0"/>
                <a:ea typeface="Open Sans Semibold" panose="020B0706030804020204" pitchFamily="34" charset="0"/>
                <a:cs typeface="Open Sans Semibold" panose="020B0706030804020204" pitchFamily="34" charset="0"/>
              </a:rPr>
              <a:t> Built-in, &amp; Ready for Any Cloud</a:t>
            </a:r>
            <a:endParaRPr kumimoji="0" lang="en-US" sz="2400" b="0" i="0" u="none" strike="noStrike" kern="1200" cap="none" spc="0" normalizeH="0" baseline="0" noProof="0">
              <a:ln>
                <a:noFill/>
              </a:ln>
              <a:solidFill>
                <a:srgbClr val="E566CC"/>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 name="Group 13">
            <a:extLst>
              <a:ext uri="{FF2B5EF4-FFF2-40B4-BE49-F238E27FC236}">
                <a16:creationId xmlns:a16="http://schemas.microsoft.com/office/drawing/2014/main" id="{EA7DCB7A-D329-F6DD-49C7-36FB06BEAA28}"/>
              </a:ext>
            </a:extLst>
          </p:cNvPr>
          <p:cNvGrpSpPr/>
          <p:nvPr/>
        </p:nvGrpSpPr>
        <p:grpSpPr>
          <a:xfrm>
            <a:off x="2280913" y="4425492"/>
            <a:ext cx="3736222" cy="605892"/>
            <a:chOff x="2280913" y="4329795"/>
            <a:chExt cx="3736222" cy="605892"/>
          </a:xfrm>
        </p:grpSpPr>
        <p:sp>
          <p:nvSpPr>
            <p:cNvPr id="15" name="TextBox 14">
              <a:extLst>
                <a:ext uri="{FF2B5EF4-FFF2-40B4-BE49-F238E27FC236}">
                  <a16:creationId xmlns:a16="http://schemas.microsoft.com/office/drawing/2014/main" id="{86FE8D6A-36B0-E6D4-383B-0373B756C17C}"/>
                </a:ext>
              </a:extLst>
            </p:cNvPr>
            <p:cNvSpPr txBox="1"/>
            <p:nvPr/>
          </p:nvSpPr>
          <p:spPr>
            <a:xfrm>
              <a:off x="2280913"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Integrations</a:t>
              </a:r>
            </a:p>
          </p:txBody>
        </p:sp>
        <p:sp>
          <p:nvSpPr>
            <p:cNvPr id="16" name="Freeform: Shape 15" descr="Gradient icon of a gear and a trending up arrow">
              <a:extLst>
                <a:ext uri="{FF2B5EF4-FFF2-40B4-BE49-F238E27FC236}">
                  <a16:creationId xmlns:a16="http://schemas.microsoft.com/office/drawing/2014/main" id="{EEE34E41-5B9F-6789-D34F-DCD7FFD16D49}"/>
                </a:ext>
              </a:extLst>
            </p:cNvPr>
            <p:cNvSpPr>
              <a:spLocks noChangeAspect="1"/>
            </p:cNvSpPr>
            <p:nvPr/>
          </p:nvSpPr>
          <p:spPr>
            <a:xfrm>
              <a:off x="2512216" y="4455413"/>
              <a:ext cx="369208" cy="354657"/>
            </a:xfrm>
            <a:custGeom>
              <a:avLst/>
              <a:gdLst>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0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316387 h 837365"/>
                <a:gd name="connsiteX1" fmla="*/ 337212 w 871150"/>
                <a:gd name="connsiteY1" fmla="*/ 434378 h 837365"/>
                <a:gd name="connsiteX2" fmla="*/ 451623 w 871150"/>
                <a:gd name="connsiteY2" fmla="*/ 552364 h 837365"/>
                <a:gd name="connsiteX3" fmla="*/ 566042 w 871150"/>
                <a:gd name="connsiteY3" fmla="*/ 434378 h 837365"/>
                <a:gd name="connsiteX4" fmla="*/ 451623 w 871150"/>
                <a:gd name="connsiteY4" fmla="*/ 316387 h 837365"/>
                <a:gd name="connsiteX5" fmla="*/ 298735 w 871150"/>
                <a:gd name="connsiteY5" fmla="*/ 31383 h 837365"/>
                <a:gd name="connsiteX6" fmla="*/ 338103 w 871150"/>
                <a:gd name="connsiteY6" fmla="*/ 72660 h 837365"/>
                <a:gd name="connsiteX7" fmla="*/ 566918 w 871150"/>
                <a:gd name="connsiteY7" fmla="*/ 72703 h 837365"/>
                <a:gd name="connsiteX8" fmla="*/ 605835 w 871150"/>
                <a:gd name="connsiteY8" fmla="*/ 31918 h 837365"/>
                <a:gd name="connsiteX9" fmla="*/ 722978 w 871150"/>
                <a:gd name="connsiteY9" fmla="*/ 104419 h 837365"/>
                <a:gd name="connsiteX10" fmla="*/ 708290 w 871150"/>
                <a:gd name="connsiteY10" fmla="*/ 154043 h 837365"/>
                <a:gd name="connsiteX11" fmla="*/ 822724 w 871150"/>
                <a:gd name="connsiteY11" fmla="*/ 351519 h 837365"/>
                <a:gd name="connsiteX12" fmla="*/ 865265 w 871150"/>
                <a:gd name="connsiteY12" fmla="*/ 361727 h 837365"/>
                <a:gd name="connsiteX13" fmla="*/ 871150 w 871150"/>
                <a:gd name="connsiteY13" fmla="*/ 434378 h 837365"/>
                <a:gd name="connsiteX14" fmla="*/ 865770 w 871150"/>
                <a:gd name="connsiteY14" fmla="*/ 503887 h 837365"/>
                <a:gd name="connsiteX15" fmla="*/ 819691 w 871150"/>
                <a:gd name="connsiteY15" fmla="*/ 515244 h 837365"/>
                <a:gd name="connsiteX16" fmla="*/ 705944 w 871150"/>
                <a:gd name="connsiteY16" fmla="*/ 711605 h 837365"/>
                <a:gd name="connsiteX17" fmla="*/ 721581 w 871150"/>
                <a:gd name="connsiteY17" fmla="*/ 765556 h 837365"/>
                <a:gd name="connsiteX18" fmla="*/ 604550 w 871150"/>
                <a:gd name="connsiteY18" fmla="*/ 837365 h 837365"/>
                <a:gd name="connsiteX19" fmla="*/ 565189 w 871150"/>
                <a:gd name="connsiteY19" fmla="*/ 796084 h 837365"/>
                <a:gd name="connsiteX20" fmla="*/ 336374 w 871150"/>
                <a:gd name="connsiteY20" fmla="*/ 796045 h 837365"/>
                <a:gd name="connsiteX21" fmla="*/ 297442 w 871150"/>
                <a:gd name="connsiteY21" fmla="*/ 836846 h 837365"/>
                <a:gd name="connsiteX22" fmla="*/ 180299 w 871150"/>
                <a:gd name="connsiteY22" fmla="*/ 764360 h 837365"/>
                <a:gd name="connsiteX23" fmla="*/ 195002 w 871150"/>
                <a:gd name="connsiteY23" fmla="*/ 714702 h 837365"/>
                <a:gd name="connsiteX24" fmla="*/ 80560 w 871150"/>
                <a:gd name="connsiteY24" fmla="*/ 517229 h 837365"/>
                <a:gd name="connsiteX25" fmla="*/ 37989 w 871150"/>
                <a:gd name="connsiteY25" fmla="*/ 507010 h 837365"/>
                <a:gd name="connsiteX26" fmla="*/ 32100 w 871150"/>
                <a:gd name="connsiteY26" fmla="*/ 434378 h 837365"/>
                <a:gd name="connsiteX27" fmla="*/ 37483 w 871150"/>
                <a:gd name="connsiteY27" fmla="*/ 364865 h 837365"/>
                <a:gd name="connsiteX28" fmla="*/ 83590 w 871150"/>
                <a:gd name="connsiteY28" fmla="*/ 353500 h 837365"/>
                <a:gd name="connsiteX29" fmla="*/ 197337 w 871150"/>
                <a:gd name="connsiteY29" fmla="*/ 157150 h 837365"/>
                <a:gd name="connsiteX30" fmla="*/ 181703 w 871150"/>
                <a:gd name="connsiteY30" fmla="*/ 103173 h 837365"/>
                <a:gd name="connsiteX31" fmla="*/ 298735 w 871150"/>
                <a:gd name="connsiteY31" fmla="*/ 31383 h 837365"/>
                <a:gd name="connsiteX32" fmla="*/ 0 w 871150"/>
                <a:gd name="connsiteY32" fmla="*/ 16868 h 837365"/>
                <a:gd name="connsiteX33" fmla="*/ 130894 w 871150"/>
                <a:gd name="connsiteY33" fmla="*/ 0 h 837365"/>
                <a:gd name="connsiteX34" fmla="*/ 112793 w 871150"/>
                <a:gd name="connsiteY34" fmla="*/ 18040 h 837365"/>
                <a:gd name="connsiteX35" fmla="*/ 56984 w 871150"/>
                <a:gd name="connsiteY35" fmla="*/ 41079 h 837365"/>
                <a:gd name="connsiteX36" fmla="*/ 1176 w 871150"/>
                <a:gd name="connsiteY36" fmla="*/ 18040 h 837365"/>
                <a:gd name="connsiteX37" fmla="*/ 0 w 871150"/>
                <a:gd name="connsiteY37" fmla="*/ 16868 h 837365"/>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2793 w 871150"/>
                <a:gd name="connsiteY33" fmla="*/ 1172 h 820497"/>
                <a:gd name="connsiteX34" fmla="*/ 56984 w 871150"/>
                <a:gd name="connsiteY34" fmla="*/ 24211 h 820497"/>
                <a:gd name="connsiteX35" fmla="*/ 1176 w 871150"/>
                <a:gd name="connsiteY35" fmla="*/ 1172 h 820497"/>
                <a:gd name="connsiteX36" fmla="*/ 0 w 871150"/>
                <a:gd name="connsiteY36"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56984 w 871150"/>
                <a:gd name="connsiteY33" fmla="*/ 24211 h 820497"/>
                <a:gd name="connsiteX34" fmla="*/ 1176 w 871150"/>
                <a:gd name="connsiteY34" fmla="*/ 1172 h 820497"/>
                <a:gd name="connsiteX35" fmla="*/ 0 w 871150"/>
                <a:gd name="connsiteY35" fmla="*/ 0 h 820497"/>
                <a:gd name="connsiteX0" fmla="*/ 451623 w 871150"/>
                <a:gd name="connsiteY0" fmla="*/ 299519 h 820497"/>
                <a:gd name="connsiteX1" fmla="*/ 337212 w 871150"/>
                <a:gd name="connsiteY1" fmla="*/ 417510 h 820497"/>
                <a:gd name="connsiteX2" fmla="*/ 451623 w 871150"/>
                <a:gd name="connsiteY2" fmla="*/ 535496 h 820497"/>
                <a:gd name="connsiteX3" fmla="*/ 566042 w 871150"/>
                <a:gd name="connsiteY3" fmla="*/ 417510 h 820497"/>
                <a:gd name="connsiteX4" fmla="*/ 451623 w 871150"/>
                <a:gd name="connsiteY4" fmla="*/ 299519 h 820497"/>
                <a:gd name="connsiteX5" fmla="*/ 298735 w 871150"/>
                <a:gd name="connsiteY5" fmla="*/ 14515 h 820497"/>
                <a:gd name="connsiteX6" fmla="*/ 338103 w 871150"/>
                <a:gd name="connsiteY6" fmla="*/ 55792 h 820497"/>
                <a:gd name="connsiteX7" fmla="*/ 566918 w 871150"/>
                <a:gd name="connsiteY7" fmla="*/ 55835 h 820497"/>
                <a:gd name="connsiteX8" fmla="*/ 605835 w 871150"/>
                <a:gd name="connsiteY8" fmla="*/ 15050 h 820497"/>
                <a:gd name="connsiteX9" fmla="*/ 722978 w 871150"/>
                <a:gd name="connsiteY9" fmla="*/ 87551 h 820497"/>
                <a:gd name="connsiteX10" fmla="*/ 708290 w 871150"/>
                <a:gd name="connsiteY10" fmla="*/ 137175 h 820497"/>
                <a:gd name="connsiteX11" fmla="*/ 822724 w 871150"/>
                <a:gd name="connsiteY11" fmla="*/ 334651 h 820497"/>
                <a:gd name="connsiteX12" fmla="*/ 865265 w 871150"/>
                <a:gd name="connsiteY12" fmla="*/ 344859 h 820497"/>
                <a:gd name="connsiteX13" fmla="*/ 871150 w 871150"/>
                <a:gd name="connsiteY13" fmla="*/ 417510 h 820497"/>
                <a:gd name="connsiteX14" fmla="*/ 865770 w 871150"/>
                <a:gd name="connsiteY14" fmla="*/ 487019 h 820497"/>
                <a:gd name="connsiteX15" fmla="*/ 819691 w 871150"/>
                <a:gd name="connsiteY15" fmla="*/ 498376 h 820497"/>
                <a:gd name="connsiteX16" fmla="*/ 705944 w 871150"/>
                <a:gd name="connsiteY16" fmla="*/ 694737 h 820497"/>
                <a:gd name="connsiteX17" fmla="*/ 721581 w 871150"/>
                <a:gd name="connsiteY17" fmla="*/ 748688 h 820497"/>
                <a:gd name="connsiteX18" fmla="*/ 604550 w 871150"/>
                <a:gd name="connsiteY18" fmla="*/ 820497 h 820497"/>
                <a:gd name="connsiteX19" fmla="*/ 565189 w 871150"/>
                <a:gd name="connsiteY19" fmla="*/ 779216 h 820497"/>
                <a:gd name="connsiteX20" fmla="*/ 336374 w 871150"/>
                <a:gd name="connsiteY20" fmla="*/ 779177 h 820497"/>
                <a:gd name="connsiteX21" fmla="*/ 297442 w 871150"/>
                <a:gd name="connsiteY21" fmla="*/ 819978 h 820497"/>
                <a:gd name="connsiteX22" fmla="*/ 180299 w 871150"/>
                <a:gd name="connsiteY22" fmla="*/ 747492 h 820497"/>
                <a:gd name="connsiteX23" fmla="*/ 195002 w 871150"/>
                <a:gd name="connsiteY23" fmla="*/ 697834 h 820497"/>
                <a:gd name="connsiteX24" fmla="*/ 80560 w 871150"/>
                <a:gd name="connsiteY24" fmla="*/ 500361 h 820497"/>
                <a:gd name="connsiteX25" fmla="*/ 37989 w 871150"/>
                <a:gd name="connsiteY25" fmla="*/ 490142 h 820497"/>
                <a:gd name="connsiteX26" fmla="*/ 32100 w 871150"/>
                <a:gd name="connsiteY26" fmla="*/ 417510 h 820497"/>
                <a:gd name="connsiteX27" fmla="*/ 37483 w 871150"/>
                <a:gd name="connsiteY27" fmla="*/ 347997 h 820497"/>
                <a:gd name="connsiteX28" fmla="*/ 83590 w 871150"/>
                <a:gd name="connsiteY28" fmla="*/ 336632 h 820497"/>
                <a:gd name="connsiteX29" fmla="*/ 197337 w 871150"/>
                <a:gd name="connsiteY29" fmla="*/ 140282 h 820497"/>
                <a:gd name="connsiteX30" fmla="*/ 181703 w 871150"/>
                <a:gd name="connsiteY30" fmla="*/ 86305 h 820497"/>
                <a:gd name="connsiteX31" fmla="*/ 298735 w 871150"/>
                <a:gd name="connsiteY31" fmla="*/ 14515 h 820497"/>
                <a:gd name="connsiteX32" fmla="*/ 0 w 871150"/>
                <a:gd name="connsiteY32" fmla="*/ 0 h 820497"/>
                <a:gd name="connsiteX33" fmla="*/ 1176 w 871150"/>
                <a:gd name="connsiteY33" fmla="*/ 1172 h 820497"/>
                <a:gd name="connsiteX34" fmla="*/ 0 w 871150"/>
                <a:gd name="connsiteY34" fmla="*/ 0 h 820497"/>
                <a:gd name="connsiteX0" fmla="*/ 419523 w 839050"/>
                <a:gd name="connsiteY0" fmla="*/ 285004 h 805982"/>
                <a:gd name="connsiteX1" fmla="*/ 305112 w 839050"/>
                <a:gd name="connsiteY1" fmla="*/ 402995 h 805982"/>
                <a:gd name="connsiteX2" fmla="*/ 419523 w 839050"/>
                <a:gd name="connsiteY2" fmla="*/ 520981 h 805982"/>
                <a:gd name="connsiteX3" fmla="*/ 533942 w 839050"/>
                <a:gd name="connsiteY3" fmla="*/ 402995 h 805982"/>
                <a:gd name="connsiteX4" fmla="*/ 419523 w 839050"/>
                <a:gd name="connsiteY4" fmla="*/ 285004 h 805982"/>
                <a:gd name="connsiteX5" fmla="*/ 266635 w 839050"/>
                <a:gd name="connsiteY5" fmla="*/ 0 h 805982"/>
                <a:gd name="connsiteX6" fmla="*/ 306003 w 839050"/>
                <a:gd name="connsiteY6" fmla="*/ 41277 h 805982"/>
                <a:gd name="connsiteX7" fmla="*/ 534818 w 839050"/>
                <a:gd name="connsiteY7" fmla="*/ 41320 h 805982"/>
                <a:gd name="connsiteX8" fmla="*/ 573735 w 839050"/>
                <a:gd name="connsiteY8" fmla="*/ 535 h 805982"/>
                <a:gd name="connsiteX9" fmla="*/ 690878 w 839050"/>
                <a:gd name="connsiteY9" fmla="*/ 73036 h 805982"/>
                <a:gd name="connsiteX10" fmla="*/ 676190 w 839050"/>
                <a:gd name="connsiteY10" fmla="*/ 122660 h 805982"/>
                <a:gd name="connsiteX11" fmla="*/ 790624 w 839050"/>
                <a:gd name="connsiteY11" fmla="*/ 320136 h 805982"/>
                <a:gd name="connsiteX12" fmla="*/ 833165 w 839050"/>
                <a:gd name="connsiteY12" fmla="*/ 330344 h 805982"/>
                <a:gd name="connsiteX13" fmla="*/ 839050 w 839050"/>
                <a:gd name="connsiteY13" fmla="*/ 402995 h 805982"/>
                <a:gd name="connsiteX14" fmla="*/ 833670 w 839050"/>
                <a:gd name="connsiteY14" fmla="*/ 472504 h 805982"/>
                <a:gd name="connsiteX15" fmla="*/ 787591 w 839050"/>
                <a:gd name="connsiteY15" fmla="*/ 483861 h 805982"/>
                <a:gd name="connsiteX16" fmla="*/ 673844 w 839050"/>
                <a:gd name="connsiteY16" fmla="*/ 680222 h 805982"/>
                <a:gd name="connsiteX17" fmla="*/ 689481 w 839050"/>
                <a:gd name="connsiteY17" fmla="*/ 734173 h 805982"/>
                <a:gd name="connsiteX18" fmla="*/ 572450 w 839050"/>
                <a:gd name="connsiteY18" fmla="*/ 805982 h 805982"/>
                <a:gd name="connsiteX19" fmla="*/ 533089 w 839050"/>
                <a:gd name="connsiteY19" fmla="*/ 764701 h 805982"/>
                <a:gd name="connsiteX20" fmla="*/ 304274 w 839050"/>
                <a:gd name="connsiteY20" fmla="*/ 764662 h 805982"/>
                <a:gd name="connsiteX21" fmla="*/ 265342 w 839050"/>
                <a:gd name="connsiteY21" fmla="*/ 805463 h 805982"/>
                <a:gd name="connsiteX22" fmla="*/ 148199 w 839050"/>
                <a:gd name="connsiteY22" fmla="*/ 732977 h 805982"/>
                <a:gd name="connsiteX23" fmla="*/ 162902 w 839050"/>
                <a:gd name="connsiteY23" fmla="*/ 683319 h 805982"/>
                <a:gd name="connsiteX24" fmla="*/ 48460 w 839050"/>
                <a:gd name="connsiteY24" fmla="*/ 485846 h 805982"/>
                <a:gd name="connsiteX25" fmla="*/ 5889 w 839050"/>
                <a:gd name="connsiteY25" fmla="*/ 475627 h 805982"/>
                <a:gd name="connsiteX26" fmla="*/ 0 w 839050"/>
                <a:gd name="connsiteY26" fmla="*/ 402995 h 805982"/>
                <a:gd name="connsiteX27" fmla="*/ 5383 w 839050"/>
                <a:gd name="connsiteY27" fmla="*/ 333482 h 805982"/>
                <a:gd name="connsiteX28" fmla="*/ 51490 w 839050"/>
                <a:gd name="connsiteY28" fmla="*/ 322117 h 805982"/>
                <a:gd name="connsiteX29" fmla="*/ 165237 w 839050"/>
                <a:gd name="connsiteY29" fmla="*/ 125767 h 805982"/>
                <a:gd name="connsiteX30" fmla="*/ 149603 w 839050"/>
                <a:gd name="connsiteY30" fmla="*/ 71790 h 805982"/>
                <a:gd name="connsiteX31" fmla="*/ 266635 w 839050"/>
                <a:gd name="connsiteY31" fmla="*/ 0 h 8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9050" h="805982">
                  <a:moveTo>
                    <a:pt x="419523" y="285004"/>
                  </a:moveTo>
                  <a:cubicBezTo>
                    <a:pt x="356336" y="285004"/>
                    <a:pt x="305112" y="337832"/>
                    <a:pt x="305112" y="402995"/>
                  </a:cubicBezTo>
                  <a:cubicBezTo>
                    <a:pt x="305112" y="468154"/>
                    <a:pt x="356336" y="520981"/>
                    <a:pt x="419523" y="520981"/>
                  </a:cubicBezTo>
                  <a:cubicBezTo>
                    <a:pt x="482718" y="520981"/>
                    <a:pt x="533942" y="468154"/>
                    <a:pt x="533942" y="402995"/>
                  </a:cubicBezTo>
                  <a:cubicBezTo>
                    <a:pt x="533942" y="337832"/>
                    <a:pt x="482718" y="285004"/>
                    <a:pt x="419523" y="285004"/>
                  </a:cubicBezTo>
                  <a:close/>
                  <a:moveTo>
                    <a:pt x="266635" y="0"/>
                  </a:moveTo>
                  <a:lnTo>
                    <a:pt x="306003" y="41277"/>
                  </a:lnTo>
                  <a:cubicBezTo>
                    <a:pt x="368222" y="106529"/>
                    <a:pt x="472584" y="106552"/>
                    <a:pt x="534818" y="41320"/>
                  </a:cubicBezTo>
                  <a:lnTo>
                    <a:pt x="573735" y="535"/>
                  </a:lnTo>
                  <a:cubicBezTo>
                    <a:pt x="616719" y="18058"/>
                    <a:pt x="656222" y="42697"/>
                    <a:pt x="690878" y="73036"/>
                  </a:cubicBezTo>
                  <a:lnTo>
                    <a:pt x="676190" y="122660"/>
                  </a:lnTo>
                  <a:cubicBezTo>
                    <a:pt x="650626" y="208996"/>
                    <a:pt x="702819" y="299062"/>
                    <a:pt x="790624" y="320136"/>
                  </a:cubicBezTo>
                  <a:lnTo>
                    <a:pt x="833165" y="330344"/>
                  </a:lnTo>
                  <a:cubicBezTo>
                    <a:pt x="837040" y="353967"/>
                    <a:pt x="839050" y="378241"/>
                    <a:pt x="839050" y="402995"/>
                  </a:cubicBezTo>
                  <a:cubicBezTo>
                    <a:pt x="839050" y="426653"/>
                    <a:pt x="837213" y="449876"/>
                    <a:pt x="833670" y="472504"/>
                  </a:cubicBezTo>
                  <a:lnTo>
                    <a:pt x="787591" y="483861"/>
                  </a:lnTo>
                  <a:cubicBezTo>
                    <a:pt x="700658" y="505304"/>
                    <a:pt x="649005" y="594459"/>
                    <a:pt x="673844" y="680222"/>
                  </a:cubicBezTo>
                  <a:lnTo>
                    <a:pt x="689481" y="734173"/>
                  </a:lnTo>
                  <a:cubicBezTo>
                    <a:pt x="654806" y="764251"/>
                    <a:pt x="615345" y="788651"/>
                    <a:pt x="572450" y="805982"/>
                  </a:cubicBezTo>
                  <a:lnTo>
                    <a:pt x="533089" y="764701"/>
                  </a:lnTo>
                  <a:cubicBezTo>
                    <a:pt x="470870" y="699453"/>
                    <a:pt x="366509" y="699438"/>
                    <a:pt x="304274" y="764662"/>
                  </a:cubicBezTo>
                  <a:lnTo>
                    <a:pt x="265342" y="805463"/>
                  </a:lnTo>
                  <a:cubicBezTo>
                    <a:pt x="222358" y="787943"/>
                    <a:pt x="182862" y="763308"/>
                    <a:pt x="148199" y="732977"/>
                  </a:cubicBezTo>
                  <a:lnTo>
                    <a:pt x="162902" y="683319"/>
                  </a:lnTo>
                  <a:cubicBezTo>
                    <a:pt x="188466" y="596990"/>
                    <a:pt x="136266" y="506920"/>
                    <a:pt x="48460" y="485846"/>
                  </a:cubicBezTo>
                  <a:lnTo>
                    <a:pt x="5889" y="475627"/>
                  </a:lnTo>
                  <a:cubicBezTo>
                    <a:pt x="2014" y="452015"/>
                    <a:pt x="0" y="427749"/>
                    <a:pt x="0" y="402995"/>
                  </a:cubicBezTo>
                  <a:cubicBezTo>
                    <a:pt x="0" y="379333"/>
                    <a:pt x="1841" y="356113"/>
                    <a:pt x="5383" y="333482"/>
                  </a:cubicBezTo>
                  <a:lnTo>
                    <a:pt x="51490" y="322117"/>
                  </a:lnTo>
                  <a:cubicBezTo>
                    <a:pt x="138435" y="300674"/>
                    <a:pt x="190083" y="211523"/>
                    <a:pt x="165237" y="125767"/>
                  </a:cubicBezTo>
                  <a:lnTo>
                    <a:pt x="149603" y="71790"/>
                  </a:lnTo>
                  <a:cubicBezTo>
                    <a:pt x="184275" y="41712"/>
                    <a:pt x="223740" y="17319"/>
                    <a:pt x="266635" y="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7" name="Group 16">
            <a:extLst>
              <a:ext uri="{FF2B5EF4-FFF2-40B4-BE49-F238E27FC236}">
                <a16:creationId xmlns:a16="http://schemas.microsoft.com/office/drawing/2014/main" id="{7682152F-61E4-16D1-F2EB-F9642D33FB5C}"/>
              </a:ext>
            </a:extLst>
          </p:cNvPr>
          <p:cNvGrpSpPr/>
          <p:nvPr/>
        </p:nvGrpSpPr>
        <p:grpSpPr>
          <a:xfrm>
            <a:off x="6174866" y="4425492"/>
            <a:ext cx="3736222" cy="605892"/>
            <a:chOff x="6174866" y="4329795"/>
            <a:chExt cx="3736222" cy="605892"/>
          </a:xfrm>
        </p:grpSpPr>
        <p:sp>
          <p:nvSpPr>
            <p:cNvPr id="18" name="TextBox 17">
              <a:extLst>
                <a:ext uri="{FF2B5EF4-FFF2-40B4-BE49-F238E27FC236}">
                  <a16:creationId xmlns:a16="http://schemas.microsoft.com/office/drawing/2014/main" id="{3159B73D-3B15-3DF4-AA6D-E22FE200BA81}"/>
                </a:ext>
              </a:extLst>
            </p:cNvPr>
            <p:cNvSpPr txBox="1"/>
            <p:nvPr/>
          </p:nvSpPr>
          <p:spPr>
            <a:xfrm>
              <a:off x="6174866" y="4329795"/>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Deployment</a:t>
              </a:r>
            </a:p>
          </p:txBody>
        </p:sp>
        <p:sp>
          <p:nvSpPr>
            <p:cNvPr id="19" name="Graphic 49">
              <a:extLst>
                <a:ext uri="{FF2B5EF4-FFF2-40B4-BE49-F238E27FC236}">
                  <a16:creationId xmlns:a16="http://schemas.microsoft.com/office/drawing/2014/main" id="{5070F345-3358-1021-25CD-AB2DAB7061F5}"/>
                </a:ext>
                <a:ext uri="{C183D7F6-B498-43B3-948B-1728B52AA6E4}">
                  <adec:decorative xmlns:adec="http://schemas.microsoft.com/office/drawing/2017/decorative" val="1"/>
                </a:ext>
              </a:extLst>
            </p:cNvPr>
            <p:cNvSpPr/>
            <p:nvPr/>
          </p:nvSpPr>
          <p:spPr>
            <a:xfrm>
              <a:off x="6439247" y="4455413"/>
              <a:ext cx="354657" cy="354657"/>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0" name="Group 19">
            <a:extLst>
              <a:ext uri="{FF2B5EF4-FFF2-40B4-BE49-F238E27FC236}">
                <a16:creationId xmlns:a16="http://schemas.microsoft.com/office/drawing/2014/main" id="{FFE7DC6D-80C1-3DC8-ABC2-6EC04EFE19E0}"/>
              </a:ext>
            </a:extLst>
          </p:cNvPr>
          <p:cNvGrpSpPr/>
          <p:nvPr/>
        </p:nvGrpSpPr>
        <p:grpSpPr>
          <a:xfrm>
            <a:off x="6174865" y="3567275"/>
            <a:ext cx="3736223" cy="605892"/>
            <a:chOff x="6174865" y="3514110"/>
            <a:chExt cx="3736223" cy="605892"/>
          </a:xfrm>
        </p:grpSpPr>
        <p:sp>
          <p:nvSpPr>
            <p:cNvPr id="21" name="TextBox 20">
              <a:extLst>
                <a:ext uri="{FF2B5EF4-FFF2-40B4-BE49-F238E27FC236}">
                  <a16:creationId xmlns:a16="http://schemas.microsoft.com/office/drawing/2014/main" id="{6D77FD56-6274-FE6B-3884-7C6F6D5C9386}"/>
                </a:ext>
              </a:extLst>
            </p:cNvPr>
            <p:cNvSpPr txBox="1"/>
            <p:nvPr/>
          </p:nvSpPr>
          <p:spPr>
            <a:xfrm>
              <a:off x="6174865" y="3514110"/>
              <a:ext cx="3736223"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Developer Dashboard</a:t>
              </a:r>
            </a:p>
          </p:txBody>
        </p:sp>
        <p:sp>
          <p:nvSpPr>
            <p:cNvPr id="22" name="Graphic 42" descr="Gradient icon of a dashboard">
              <a:extLst>
                <a:ext uri="{FF2B5EF4-FFF2-40B4-BE49-F238E27FC236}">
                  <a16:creationId xmlns:a16="http://schemas.microsoft.com/office/drawing/2014/main" id="{AA3C1DF3-E432-7C8B-105A-E187A8F4EF7B}"/>
                </a:ext>
              </a:extLst>
            </p:cNvPr>
            <p:cNvSpPr>
              <a:spLocks noChangeAspect="1"/>
            </p:cNvSpPr>
            <p:nvPr/>
          </p:nvSpPr>
          <p:spPr>
            <a:xfrm>
              <a:off x="6452109" y="3661629"/>
              <a:ext cx="327931" cy="310854"/>
            </a:xfrm>
            <a:custGeom>
              <a:avLst/>
              <a:gdLst>
                <a:gd name="connsiteX0" fmla="*/ 73113 w 404931"/>
                <a:gd name="connsiteY0" fmla="*/ 0 h 404931"/>
                <a:gd name="connsiteX1" fmla="*/ 0 w 404931"/>
                <a:gd name="connsiteY1" fmla="*/ 73113 h 404931"/>
                <a:gd name="connsiteX2" fmla="*/ 0 w 404931"/>
                <a:gd name="connsiteY2" fmla="*/ 331818 h 404931"/>
                <a:gd name="connsiteX3" fmla="*/ 73113 w 404931"/>
                <a:gd name="connsiteY3" fmla="*/ 404931 h 404931"/>
                <a:gd name="connsiteX4" fmla="*/ 331818 w 404931"/>
                <a:gd name="connsiteY4" fmla="*/ 404931 h 404931"/>
                <a:gd name="connsiteX5" fmla="*/ 404931 w 404931"/>
                <a:gd name="connsiteY5" fmla="*/ 331818 h 404931"/>
                <a:gd name="connsiteX6" fmla="*/ 404931 w 404931"/>
                <a:gd name="connsiteY6" fmla="*/ 73113 h 404931"/>
                <a:gd name="connsiteX7" fmla="*/ 331818 w 404931"/>
                <a:gd name="connsiteY7" fmla="*/ 0 h 404931"/>
                <a:gd name="connsiteX8" fmla="*/ 73113 w 404931"/>
                <a:gd name="connsiteY8" fmla="*/ 0 h 404931"/>
                <a:gd name="connsiteX9" fmla="*/ 33744 w 404931"/>
                <a:gd name="connsiteY9" fmla="*/ 112481 h 404931"/>
                <a:gd name="connsiteX10" fmla="*/ 371187 w 404931"/>
                <a:gd name="connsiteY10" fmla="*/ 112481 h 404931"/>
                <a:gd name="connsiteX11" fmla="*/ 371187 w 404931"/>
                <a:gd name="connsiteY11" fmla="*/ 331818 h 404931"/>
                <a:gd name="connsiteX12" fmla="*/ 331818 w 404931"/>
                <a:gd name="connsiteY12" fmla="*/ 371187 h 404931"/>
                <a:gd name="connsiteX13" fmla="*/ 73113 w 404931"/>
                <a:gd name="connsiteY13" fmla="*/ 371187 h 404931"/>
                <a:gd name="connsiteX14" fmla="*/ 33744 w 404931"/>
                <a:gd name="connsiteY14" fmla="*/ 331818 h 404931"/>
                <a:gd name="connsiteX15" fmla="*/ 33744 w 404931"/>
                <a:gd name="connsiteY15" fmla="*/ 112481 h 404931"/>
                <a:gd name="connsiteX16" fmla="*/ 67489 w 404931"/>
                <a:gd name="connsiteY16" fmla="*/ 165347 h 404931"/>
                <a:gd name="connsiteX17" fmla="*/ 86610 w 404931"/>
                <a:gd name="connsiteY17" fmla="*/ 146225 h 404931"/>
                <a:gd name="connsiteX18" fmla="*/ 160848 w 404931"/>
                <a:gd name="connsiteY18" fmla="*/ 146225 h 404931"/>
                <a:gd name="connsiteX19" fmla="*/ 179969 w 404931"/>
                <a:gd name="connsiteY19" fmla="*/ 165347 h 404931"/>
                <a:gd name="connsiteX20" fmla="*/ 179969 w 404931"/>
                <a:gd name="connsiteY20" fmla="*/ 318321 h 404931"/>
                <a:gd name="connsiteX21" fmla="*/ 160848 w 404931"/>
                <a:gd name="connsiteY21" fmla="*/ 337443 h 404931"/>
                <a:gd name="connsiteX22" fmla="*/ 86610 w 404931"/>
                <a:gd name="connsiteY22" fmla="*/ 337443 h 404931"/>
                <a:gd name="connsiteX23" fmla="*/ 67489 w 404931"/>
                <a:gd name="connsiteY23" fmla="*/ 318321 h 404931"/>
                <a:gd name="connsiteX24" fmla="*/ 67489 w 404931"/>
                <a:gd name="connsiteY24" fmla="*/ 165347 h 404931"/>
                <a:gd name="connsiteX25" fmla="*/ 101233 w 404931"/>
                <a:gd name="connsiteY25" fmla="*/ 179969 h 404931"/>
                <a:gd name="connsiteX26" fmla="*/ 101233 w 404931"/>
                <a:gd name="connsiteY26" fmla="*/ 303698 h 404931"/>
                <a:gd name="connsiteX27" fmla="*/ 146225 w 404931"/>
                <a:gd name="connsiteY27" fmla="*/ 303698 h 404931"/>
                <a:gd name="connsiteX28" fmla="*/ 146225 w 404931"/>
                <a:gd name="connsiteY28" fmla="*/ 179969 h 404931"/>
                <a:gd name="connsiteX29" fmla="*/ 101233 w 404931"/>
                <a:gd name="connsiteY29" fmla="*/ 179969 h 404931"/>
                <a:gd name="connsiteX30" fmla="*/ 219338 w 404931"/>
                <a:gd name="connsiteY30" fmla="*/ 146225 h 404931"/>
                <a:gd name="connsiteX31" fmla="*/ 320570 w 404931"/>
                <a:gd name="connsiteY31" fmla="*/ 146225 h 404931"/>
                <a:gd name="connsiteX32" fmla="*/ 337443 w 404931"/>
                <a:gd name="connsiteY32" fmla="*/ 163097 h 404931"/>
                <a:gd name="connsiteX33" fmla="*/ 320570 w 404931"/>
                <a:gd name="connsiteY33" fmla="*/ 179969 h 404931"/>
                <a:gd name="connsiteX34" fmla="*/ 219338 w 404931"/>
                <a:gd name="connsiteY34" fmla="*/ 179969 h 404931"/>
                <a:gd name="connsiteX35" fmla="*/ 202466 w 404931"/>
                <a:gd name="connsiteY35" fmla="*/ 163097 h 404931"/>
                <a:gd name="connsiteX36" fmla="*/ 219338 w 404931"/>
                <a:gd name="connsiteY36" fmla="*/ 146225 h 404931"/>
                <a:gd name="connsiteX37" fmla="*/ 202466 w 404931"/>
                <a:gd name="connsiteY37" fmla="*/ 230586 h 404931"/>
                <a:gd name="connsiteX38" fmla="*/ 219338 w 404931"/>
                <a:gd name="connsiteY38" fmla="*/ 213714 h 404931"/>
                <a:gd name="connsiteX39" fmla="*/ 298074 w 404931"/>
                <a:gd name="connsiteY39" fmla="*/ 213714 h 404931"/>
                <a:gd name="connsiteX40" fmla="*/ 314946 w 404931"/>
                <a:gd name="connsiteY40" fmla="*/ 230586 h 404931"/>
                <a:gd name="connsiteX41" fmla="*/ 298074 w 404931"/>
                <a:gd name="connsiteY41" fmla="*/ 247458 h 404931"/>
                <a:gd name="connsiteX42" fmla="*/ 219338 w 404931"/>
                <a:gd name="connsiteY42" fmla="*/ 247458 h 404931"/>
                <a:gd name="connsiteX43" fmla="*/ 202466 w 404931"/>
                <a:gd name="connsiteY43" fmla="*/ 230586 h 404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4931" h="404931">
                  <a:moveTo>
                    <a:pt x="73113" y="0"/>
                  </a:moveTo>
                  <a:cubicBezTo>
                    <a:pt x="32733" y="0"/>
                    <a:pt x="0" y="32733"/>
                    <a:pt x="0" y="73113"/>
                  </a:cubicBezTo>
                  <a:lnTo>
                    <a:pt x="0" y="331818"/>
                  </a:lnTo>
                  <a:cubicBezTo>
                    <a:pt x="0" y="372197"/>
                    <a:pt x="32733" y="404931"/>
                    <a:pt x="73113" y="404931"/>
                  </a:cubicBezTo>
                  <a:lnTo>
                    <a:pt x="331818" y="404931"/>
                  </a:lnTo>
                  <a:cubicBezTo>
                    <a:pt x="372197" y="404931"/>
                    <a:pt x="404931" y="372197"/>
                    <a:pt x="404931" y="331818"/>
                  </a:cubicBezTo>
                  <a:lnTo>
                    <a:pt x="404931" y="73113"/>
                  </a:lnTo>
                  <a:cubicBezTo>
                    <a:pt x="404931" y="32733"/>
                    <a:pt x="372197" y="0"/>
                    <a:pt x="331818" y="0"/>
                  </a:cubicBezTo>
                  <a:lnTo>
                    <a:pt x="73113" y="0"/>
                  </a:lnTo>
                  <a:close/>
                  <a:moveTo>
                    <a:pt x="33744" y="112481"/>
                  </a:moveTo>
                  <a:lnTo>
                    <a:pt x="371187" y="112481"/>
                  </a:lnTo>
                  <a:lnTo>
                    <a:pt x="371187" y="331818"/>
                  </a:lnTo>
                  <a:cubicBezTo>
                    <a:pt x="371187" y="353561"/>
                    <a:pt x="353561" y="371187"/>
                    <a:pt x="331818" y="371187"/>
                  </a:cubicBezTo>
                  <a:lnTo>
                    <a:pt x="73113" y="371187"/>
                  </a:lnTo>
                  <a:cubicBezTo>
                    <a:pt x="51370" y="371187"/>
                    <a:pt x="33744" y="353561"/>
                    <a:pt x="33744" y="331818"/>
                  </a:cubicBezTo>
                  <a:lnTo>
                    <a:pt x="33744" y="112481"/>
                  </a:lnTo>
                  <a:close/>
                  <a:moveTo>
                    <a:pt x="67489" y="165347"/>
                  </a:moveTo>
                  <a:cubicBezTo>
                    <a:pt x="67489" y="154786"/>
                    <a:pt x="76050" y="146225"/>
                    <a:pt x="86610" y="146225"/>
                  </a:cubicBezTo>
                  <a:lnTo>
                    <a:pt x="160848" y="146225"/>
                  </a:lnTo>
                  <a:cubicBezTo>
                    <a:pt x="171407" y="146225"/>
                    <a:pt x="179969" y="154786"/>
                    <a:pt x="179969" y="165347"/>
                  </a:cubicBezTo>
                  <a:lnTo>
                    <a:pt x="179969" y="318321"/>
                  </a:lnTo>
                  <a:cubicBezTo>
                    <a:pt x="179969" y="328880"/>
                    <a:pt x="171407" y="337443"/>
                    <a:pt x="160848" y="337443"/>
                  </a:cubicBezTo>
                  <a:lnTo>
                    <a:pt x="86610" y="337443"/>
                  </a:lnTo>
                  <a:cubicBezTo>
                    <a:pt x="76050" y="337443"/>
                    <a:pt x="67489" y="328880"/>
                    <a:pt x="67489" y="318321"/>
                  </a:cubicBezTo>
                  <a:lnTo>
                    <a:pt x="67489" y="165347"/>
                  </a:lnTo>
                  <a:close/>
                  <a:moveTo>
                    <a:pt x="101233" y="179969"/>
                  </a:moveTo>
                  <a:lnTo>
                    <a:pt x="101233" y="303698"/>
                  </a:lnTo>
                  <a:lnTo>
                    <a:pt x="146225" y="303698"/>
                  </a:lnTo>
                  <a:lnTo>
                    <a:pt x="146225" y="179969"/>
                  </a:lnTo>
                  <a:lnTo>
                    <a:pt x="101233" y="179969"/>
                  </a:lnTo>
                  <a:close/>
                  <a:moveTo>
                    <a:pt x="219338" y="146225"/>
                  </a:moveTo>
                  <a:lnTo>
                    <a:pt x="320570" y="146225"/>
                  </a:lnTo>
                  <a:cubicBezTo>
                    <a:pt x="329888" y="146225"/>
                    <a:pt x="337443" y="153779"/>
                    <a:pt x="337443" y="163097"/>
                  </a:cubicBezTo>
                  <a:cubicBezTo>
                    <a:pt x="337443" y="172415"/>
                    <a:pt x="329888" y="179969"/>
                    <a:pt x="320570" y="179969"/>
                  </a:cubicBezTo>
                  <a:lnTo>
                    <a:pt x="219338" y="179969"/>
                  </a:lnTo>
                  <a:cubicBezTo>
                    <a:pt x="210020" y="179969"/>
                    <a:pt x="202466" y="172415"/>
                    <a:pt x="202466" y="163097"/>
                  </a:cubicBezTo>
                  <a:cubicBezTo>
                    <a:pt x="202466" y="153779"/>
                    <a:pt x="210020" y="146225"/>
                    <a:pt x="219338" y="146225"/>
                  </a:cubicBezTo>
                  <a:close/>
                  <a:moveTo>
                    <a:pt x="202466" y="230586"/>
                  </a:moveTo>
                  <a:cubicBezTo>
                    <a:pt x="202466" y="221268"/>
                    <a:pt x="210020" y="213714"/>
                    <a:pt x="219338" y="213714"/>
                  </a:cubicBezTo>
                  <a:lnTo>
                    <a:pt x="298074" y="213714"/>
                  </a:lnTo>
                  <a:cubicBezTo>
                    <a:pt x="307392" y="213714"/>
                    <a:pt x="314946" y="221268"/>
                    <a:pt x="314946" y="230586"/>
                  </a:cubicBezTo>
                  <a:cubicBezTo>
                    <a:pt x="314946" y="239904"/>
                    <a:pt x="307392" y="247458"/>
                    <a:pt x="298074" y="247458"/>
                  </a:cubicBezTo>
                  <a:lnTo>
                    <a:pt x="219338" y="247458"/>
                  </a:lnTo>
                  <a:cubicBezTo>
                    <a:pt x="210020" y="247458"/>
                    <a:pt x="202466" y="239904"/>
                    <a:pt x="202466" y="230586"/>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3" name="Group 22">
            <a:extLst>
              <a:ext uri="{FF2B5EF4-FFF2-40B4-BE49-F238E27FC236}">
                <a16:creationId xmlns:a16="http://schemas.microsoft.com/office/drawing/2014/main" id="{7D8EDFC1-4CE1-94FC-3F9B-71A7820482D5}"/>
              </a:ext>
            </a:extLst>
          </p:cNvPr>
          <p:cNvGrpSpPr/>
          <p:nvPr/>
        </p:nvGrpSpPr>
        <p:grpSpPr>
          <a:xfrm>
            <a:off x="2280913" y="3567275"/>
            <a:ext cx="3736222" cy="605892"/>
            <a:chOff x="2280913" y="3514110"/>
            <a:chExt cx="3736222" cy="605892"/>
          </a:xfrm>
        </p:grpSpPr>
        <p:sp>
          <p:nvSpPr>
            <p:cNvPr id="24" name="TextBox 23">
              <a:extLst>
                <a:ext uri="{FF2B5EF4-FFF2-40B4-BE49-F238E27FC236}">
                  <a16:creationId xmlns:a16="http://schemas.microsoft.com/office/drawing/2014/main" id="{D217A1EE-0CAB-75D2-3111-1E67A55A2FAA}"/>
                </a:ext>
              </a:extLst>
            </p:cNvPr>
            <p:cNvSpPr txBox="1"/>
            <p:nvPr/>
          </p:nvSpPr>
          <p:spPr>
            <a:xfrm>
              <a:off x="2280913" y="3514110"/>
              <a:ext cx="3736222" cy="605892"/>
            </a:xfrm>
            <a:prstGeom prst="roundRect">
              <a:avLst>
                <a:gd name="adj" fmla="val 50000"/>
              </a:avLst>
            </a:prstGeom>
            <a:solidFill>
              <a:srgbClr val="F4F3F5"/>
            </a:solidFill>
            <a:ln w="38100">
              <a:noFill/>
            </a:ln>
            <a:effectLst>
              <a:outerShdw blurRad="101600" dist="76200" dir="2700000" algn="tl" rotWithShape="0">
                <a:srgbClr val="562920">
                  <a:alpha val="14902"/>
                </a:srgbClr>
              </a:outerShdw>
            </a:effectLst>
          </p:spPr>
          <p:txBody>
            <a:bodyPr wrap="square" lIns="640080" tIns="0" rIns="0" bIns="0" anchor="ctr" anchorCtr="0">
              <a:noAutofit/>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kumimoji="0" lang="en-US" sz="2000" b="1" i="0" u="none" strike="noStrike" kern="0" cap="none" spc="-75" normalizeH="0" baseline="0" noProof="0">
                  <a:ln>
                    <a:noFill/>
                  </a:ln>
                  <a:solidFill>
                    <a:srgbClr val="33333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Streamlined Inner-Loop</a:t>
              </a:r>
            </a:p>
          </p:txBody>
        </p:sp>
        <p:sp>
          <p:nvSpPr>
            <p:cNvPr id="25" name="Graphic 249">
              <a:extLst>
                <a:ext uri="{FF2B5EF4-FFF2-40B4-BE49-F238E27FC236}">
                  <a16:creationId xmlns:a16="http://schemas.microsoft.com/office/drawing/2014/main" id="{E07B3F13-5300-684B-3ED3-2456C9422720}"/>
                </a:ext>
              </a:extLst>
            </p:cNvPr>
            <p:cNvSpPr/>
            <p:nvPr/>
          </p:nvSpPr>
          <p:spPr>
            <a:xfrm>
              <a:off x="2548230" y="3645606"/>
              <a:ext cx="297180" cy="342900"/>
            </a:xfrm>
            <a:custGeom>
              <a:avLst/>
              <a:gdLst>
                <a:gd name="connsiteX0" fmla="*/ 11430 w 297180"/>
                <a:gd name="connsiteY0" fmla="*/ 0 h 342900"/>
                <a:gd name="connsiteX1" fmla="*/ 22860 w 297180"/>
                <a:gd name="connsiteY1" fmla="*/ 11430 h 342900"/>
                <a:gd name="connsiteX2" fmla="*/ 171450 w 297180"/>
                <a:gd name="connsiteY2" fmla="*/ 160020 h 342900"/>
                <a:gd name="connsiteX3" fmla="*/ 189576 w 297180"/>
                <a:gd name="connsiteY3" fmla="*/ 160020 h 342900"/>
                <a:gd name="connsiteX4" fmla="*/ 163367 w 297180"/>
                <a:gd name="connsiteY4" fmla="*/ 133812 h 342900"/>
                <a:gd name="connsiteX5" fmla="*/ 163367 w 297180"/>
                <a:gd name="connsiteY5" fmla="*/ 117648 h 342900"/>
                <a:gd name="connsiteX6" fmla="*/ 179533 w 297180"/>
                <a:gd name="connsiteY6" fmla="*/ 117648 h 342900"/>
                <a:gd name="connsiteX7" fmla="*/ 225253 w 297180"/>
                <a:gd name="connsiteY7" fmla="*/ 163368 h 342900"/>
                <a:gd name="connsiteX8" fmla="*/ 225253 w 297180"/>
                <a:gd name="connsiteY8" fmla="*/ 179532 h 342900"/>
                <a:gd name="connsiteX9" fmla="*/ 179533 w 297180"/>
                <a:gd name="connsiteY9" fmla="*/ 225253 h 342900"/>
                <a:gd name="connsiteX10" fmla="*/ 163367 w 297180"/>
                <a:gd name="connsiteY10" fmla="*/ 225253 h 342900"/>
                <a:gd name="connsiteX11" fmla="*/ 163367 w 297180"/>
                <a:gd name="connsiteY11" fmla="*/ 209087 h 342900"/>
                <a:gd name="connsiteX12" fmla="*/ 189576 w 297180"/>
                <a:gd name="connsiteY12" fmla="*/ 182880 h 342900"/>
                <a:gd name="connsiteX13" fmla="*/ 171450 w 297180"/>
                <a:gd name="connsiteY13" fmla="*/ 182880 h 342900"/>
                <a:gd name="connsiteX14" fmla="*/ 22860 w 297180"/>
                <a:gd name="connsiteY14" fmla="*/ 331470 h 342900"/>
                <a:gd name="connsiteX15" fmla="*/ 11430 w 297180"/>
                <a:gd name="connsiteY15" fmla="*/ 342900 h 342900"/>
                <a:gd name="connsiteX16" fmla="*/ 0 w 297180"/>
                <a:gd name="connsiteY16" fmla="*/ 331470 h 342900"/>
                <a:gd name="connsiteX17" fmla="*/ 109204 w 297180"/>
                <a:gd name="connsiteY17" fmla="*/ 171450 h 342900"/>
                <a:gd name="connsiteX18" fmla="*/ 0 w 297180"/>
                <a:gd name="connsiteY18" fmla="*/ 11430 h 342900"/>
                <a:gd name="connsiteX19" fmla="*/ 11430 w 297180"/>
                <a:gd name="connsiteY19" fmla="*/ 0 h 342900"/>
                <a:gd name="connsiteX20" fmla="*/ 137885 w 297180"/>
                <a:gd name="connsiteY20" fmla="*/ 210143 h 342900"/>
                <a:gd name="connsiteX21" fmla="*/ 68580 w 297180"/>
                <a:gd name="connsiteY21" fmla="*/ 258517 h 342900"/>
                <a:gd name="connsiteX22" fmla="*/ 68580 w 297180"/>
                <a:gd name="connsiteY22" fmla="*/ 274320 h 342900"/>
                <a:gd name="connsiteX23" fmla="*/ 114300 w 297180"/>
                <a:gd name="connsiteY23" fmla="*/ 320040 h 342900"/>
                <a:gd name="connsiteX24" fmla="*/ 251460 w 297180"/>
                <a:gd name="connsiteY24" fmla="*/ 320040 h 342900"/>
                <a:gd name="connsiteX25" fmla="*/ 297180 w 297180"/>
                <a:gd name="connsiteY25" fmla="*/ 274320 h 342900"/>
                <a:gd name="connsiteX26" fmla="*/ 297180 w 297180"/>
                <a:gd name="connsiteY26" fmla="*/ 68580 h 342900"/>
                <a:gd name="connsiteX27" fmla="*/ 251460 w 297180"/>
                <a:gd name="connsiteY27" fmla="*/ 22860 h 342900"/>
                <a:gd name="connsiteX28" fmla="*/ 114300 w 297180"/>
                <a:gd name="connsiteY28" fmla="*/ 22860 h 342900"/>
                <a:gd name="connsiteX29" fmla="*/ 68580 w 297180"/>
                <a:gd name="connsiteY29" fmla="*/ 68580 h 342900"/>
                <a:gd name="connsiteX30" fmla="*/ 68580 w 297180"/>
                <a:gd name="connsiteY30" fmla="*/ 84382 h 342900"/>
                <a:gd name="connsiteX31" fmla="*/ 137885 w 297180"/>
                <a:gd name="connsiteY31" fmla="*/ 132757 h 342900"/>
                <a:gd name="connsiteX32" fmla="*/ 147202 w 297180"/>
                <a:gd name="connsiteY32" fmla="*/ 101483 h 342900"/>
                <a:gd name="connsiteX33" fmla="*/ 195698 w 297180"/>
                <a:gd name="connsiteY33" fmla="*/ 101483 h 342900"/>
                <a:gd name="connsiteX34" fmla="*/ 241418 w 297180"/>
                <a:gd name="connsiteY34" fmla="*/ 147203 h 342900"/>
                <a:gd name="connsiteX35" fmla="*/ 241418 w 297180"/>
                <a:gd name="connsiteY35" fmla="*/ 195698 h 342900"/>
                <a:gd name="connsiteX36" fmla="*/ 195698 w 297180"/>
                <a:gd name="connsiteY36" fmla="*/ 241418 h 342900"/>
                <a:gd name="connsiteX37" fmla="*/ 147202 w 297180"/>
                <a:gd name="connsiteY37" fmla="*/ 241418 h 342900"/>
                <a:gd name="connsiteX38" fmla="*/ 137885 w 297180"/>
                <a:gd name="connsiteY38" fmla="*/ 21014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7180" h="342900">
                  <a:moveTo>
                    <a:pt x="11430" y="0"/>
                  </a:moveTo>
                  <a:cubicBezTo>
                    <a:pt x="17743" y="0"/>
                    <a:pt x="22860" y="5117"/>
                    <a:pt x="22860" y="11430"/>
                  </a:cubicBezTo>
                  <a:cubicBezTo>
                    <a:pt x="22860" y="94271"/>
                    <a:pt x="88609" y="160020"/>
                    <a:pt x="171450" y="160020"/>
                  </a:cubicBezTo>
                  <a:lnTo>
                    <a:pt x="189576" y="160020"/>
                  </a:lnTo>
                  <a:lnTo>
                    <a:pt x="163367" y="133812"/>
                  </a:lnTo>
                  <a:cubicBezTo>
                    <a:pt x="158904" y="129349"/>
                    <a:pt x="158904" y="122111"/>
                    <a:pt x="163367" y="117648"/>
                  </a:cubicBezTo>
                  <a:cubicBezTo>
                    <a:pt x="167831" y="113184"/>
                    <a:pt x="175069" y="113184"/>
                    <a:pt x="179533" y="117648"/>
                  </a:cubicBezTo>
                  <a:lnTo>
                    <a:pt x="225253" y="163368"/>
                  </a:lnTo>
                  <a:cubicBezTo>
                    <a:pt x="229716" y="167832"/>
                    <a:pt x="229716" y="175069"/>
                    <a:pt x="225253" y="179532"/>
                  </a:cubicBezTo>
                  <a:lnTo>
                    <a:pt x="179533" y="225253"/>
                  </a:lnTo>
                  <a:cubicBezTo>
                    <a:pt x="175069" y="229716"/>
                    <a:pt x="167831" y="229716"/>
                    <a:pt x="163367" y="225253"/>
                  </a:cubicBezTo>
                  <a:cubicBezTo>
                    <a:pt x="158904" y="220789"/>
                    <a:pt x="158904" y="213551"/>
                    <a:pt x="163367" y="209087"/>
                  </a:cubicBezTo>
                  <a:lnTo>
                    <a:pt x="189576" y="182880"/>
                  </a:lnTo>
                  <a:lnTo>
                    <a:pt x="171450" y="182880"/>
                  </a:lnTo>
                  <a:cubicBezTo>
                    <a:pt x="88609" y="182880"/>
                    <a:pt x="22860" y="248628"/>
                    <a:pt x="22860" y="331470"/>
                  </a:cubicBezTo>
                  <a:cubicBezTo>
                    <a:pt x="22860" y="337782"/>
                    <a:pt x="17743" y="342900"/>
                    <a:pt x="11430" y="342900"/>
                  </a:cubicBezTo>
                  <a:cubicBezTo>
                    <a:pt x="5117" y="342900"/>
                    <a:pt x="0" y="337782"/>
                    <a:pt x="0" y="331470"/>
                  </a:cubicBezTo>
                  <a:cubicBezTo>
                    <a:pt x="0" y="258019"/>
                    <a:pt x="44979" y="196102"/>
                    <a:pt x="109204" y="171450"/>
                  </a:cubicBezTo>
                  <a:cubicBezTo>
                    <a:pt x="44979" y="146798"/>
                    <a:pt x="0" y="84881"/>
                    <a:pt x="0" y="11430"/>
                  </a:cubicBezTo>
                  <a:cubicBezTo>
                    <a:pt x="0" y="5117"/>
                    <a:pt x="5117" y="0"/>
                    <a:pt x="11430" y="0"/>
                  </a:cubicBezTo>
                  <a:close/>
                  <a:moveTo>
                    <a:pt x="137885" y="210143"/>
                  </a:moveTo>
                  <a:cubicBezTo>
                    <a:pt x="109346" y="217835"/>
                    <a:pt x="85050" y="235154"/>
                    <a:pt x="68580" y="258517"/>
                  </a:cubicBezTo>
                  <a:lnTo>
                    <a:pt x="68580" y="274320"/>
                  </a:lnTo>
                  <a:cubicBezTo>
                    <a:pt x="68580" y="299571"/>
                    <a:pt x="89050" y="320040"/>
                    <a:pt x="114300" y="320040"/>
                  </a:cubicBezTo>
                  <a:lnTo>
                    <a:pt x="251460" y="320040"/>
                  </a:lnTo>
                  <a:cubicBezTo>
                    <a:pt x="276711" y="320040"/>
                    <a:pt x="297180" y="299571"/>
                    <a:pt x="297180" y="274320"/>
                  </a:cubicBezTo>
                  <a:lnTo>
                    <a:pt x="297180" y="68580"/>
                  </a:lnTo>
                  <a:cubicBezTo>
                    <a:pt x="297180" y="43330"/>
                    <a:pt x="276711" y="22860"/>
                    <a:pt x="251460" y="22860"/>
                  </a:cubicBezTo>
                  <a:lnTo>
                    <a:pt x="114300" y="22860"/>
                  </a:lnTo>
                  <a:cubicBezTo>
                    <a:pt x="89050" y="22860"/>
                    <a:pt x="68580" y="43330"/>
                    <a:pt x="68580" y="68580"/>
                  </a:cubicBezTo>
                  <a:lnTo>
                    <a:pt x="68580" y="84382"/>
                  </a:lnTo>
                  <a:cubicBezTo>
                    <a:pt x="85050" y="107746"/>
                    <a:pt x="109346" y="125065"/>
                    <a:pt x="137885" y="132757"/>
                  </a:cubicBezTo>
                  <a:cubicBezTo>
                    <a:pt x="135604" y="121816"/>
                    <a:pt x="138710" y="109976"/>
                    <a:pt x="147202" y="101483"/>
                  </a:cubicBezTo>
                  <a:cubicBezTo>
                    <a:pt x="160594" y="88092"/>
                    <a:pt x="182306" y="88092"/>
                    <a:pt x="195698" y="101483"/>
                  </a:cubicBezTo>
                  <a:lnTo>
                    <a:pt x="241418" y="147203"/>
                  </a:lnTo>
                  <a:cubicBezTo>
                    <a:pt x="254807" y="160594"/>
                    <a:pt x="254807" y="182306"/>
                    <a:pt x="241418" y="195698"/>
                  </a:cubicBezTo>
                  <a:lnTo>
                    <a:pt x="195698" y="241418"/>
                  </a:lnTo>
                  <a:cubicBezTo>
                    <a:pt x="182306" y="254807"/>
                    <a:pt x="160594" y="254807"/>
                    <a:pt x="147202" y="241418"/>
                  </a:cubicBezTo>
                  <a:cubicBezTo>
                    <a:pt x="138710" y="232923"/>
                    <a:pt x="135604" y="221084"/>
                    <a:pt x="137885" y="210143"/>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Tree>
    <p:extLst>
      <p:ext uri="{BB962C8B-B14F-4D97-AF65-F5344CB8AC3E}">
        <p14:creationId xmlns:p14="http://schemas.microsoft.com/office/powerpoint/2010/main" val="132293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12"/>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5E-6 0.04606 L 5E-6 3.7037E-6 " pathEditMode="relative" rAng="0" ptsTypes="AA">
                                      <p:cBhvr>
                                        <p:cTn id="14" dur="500" fill="hold"/>
                                        <p:tgtEl>
                                          <p:spTgt spid="10"/>
                                        </p:tgtEl>
                                        <p:attrNameLst>
                                          <p:attrName>ppt_x</p:attrName>
                                          <p:attrName>ppt_y</p:attrName>
                                        </p:attrNameLst>
                                      </p:cBhvr>
                                      <p:rCtr x="0" y="-2315"/>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42" presetClass="path" presetSubtype="0" decel="100000" fill="hold" nodeType="withEffect">
                                  <p:stCondLst>
                                    <p:cond delay="750"/>
                                  </p:stCondLst>
                                  <p:childTnLst>
                                    <p:animMotion origin="layout" path="M 5E-6 0.04606 L 5E-6 3.7037E-6 " pathEditMode="relative" rAng="0" ptsTypes="AA">
                                      <p:cBhvr>
                                        <p:cTn id="22" dur="500" fill="hold"/>
                                        <p:tgtEl>
                                          <p:spTgt spid="23"/>
                                        </p:tgtEl>
                                        <p:attrNameLst>
                                          <p:attrName>ppt_x</p:attrName>
                                          <p:attrName>ppt_y</p:attrName>
                                        </p:attrNameLst>
                                      </p:cBhvr>
                                      <p:rCtr x="0" y="-2315"/>
                                    </p:animMotion>
                                  </p:childTnLst>
                                </p:cTn>
                              </p:par>
                              <p:par>
                                <p:cTn id="23" presetID="10" presetClass="entr" presetSubtype="0" fill="hold" nodeType="withEffect">
                                  <p:stCondLst>
                                    <p:cond delay="7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42" presetClass="path" presetSubtype="0" decel="100000" fill="hold" nodeType="withEffect">
                                  <p:stCondLst>
                                    <p:cond delay="750"/>
                                  </p:stCondLst>
                                  <p:childTnLst>
                                    <p:animMotion origin="layout" path="M 5E-6 0.04606 L 5E-6 3.7037E-6 " pathEditMode="relative" rAng="0" ptsTypes="AA">
                                      <p:cBhvr>
                                        <p:cTn id="27" dur="500" fill="hold"/>
                                        <p:tgtEl>
                                          <p:spTgt spid="20"/>
                                        </p:tgtEl>
                                        <p:attrNameLst>
                                          <p:attrName>ppt_x</p:attrName>
                                          <p:attrName>ppt_y</p:attrName>
                                        </p:attrNameLst>
                                      </p:cBhvr>
                                      <p:rCtr x="0" y="-2315"/>
                                    </p:animMotion>
                                  </p:childTnLst>
                                </p:cTn>
                              </p:par>
                              <p:par>
                                <p:cTn id="28" presetID="10" presetClass="entr" presetSubtype="0" fill="hold" nodeType="withEffect">
                                  <p:stCondLst>
                                    <p:cond delay="10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42" presetClass="path" presetSubtype="0" decel="100000" fill="hold" nodeType="withEffect">
                                  <p:stCondLst>
                                    <p:cond delay="1000"/>
                                  </p:stCondLst>
                                  <p:childTnLst>
                                    <p:animMotion origin="layout" path="M 5E-6 0.04606 L 5E-6 3.7037E-6 " pathEditMode="relative" rAng="0" ptsTypes="AA">
                                      <p:cBhvr>
                                        <p:cTn id="32" dur="500" fill="hold"/>
                                        <p:tgtEl>
                                          <p:spTgt spid="14"/>
                                        </p:tgtEl>
                                        <p:attrNameLst>
                                          <p:attrName>ppt_x</p:attrName>
                                          <p:attrName>ppt_y</p:attrName>
                                        </p:attrNameLst>
                                      </p:cBhvr>
                                      <p:rCtr x="0" y="-2315"/>
                                    </p:animMotion>
                                  </p:childTnLst>
                                </p:cTn>
                              </p:par>
                              <p:par>
                                <p:cTn id="33" presetID="10" presetClass="entr" presetSubtype="0" fill="hold" nodeType="with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nodeType="withEffect">
                                  <p:stCondLst>
                                    <p:cond delay="1000"/>
                                  </p:stCondLst>
                                  <p:childTnLst>
                                    <p:animMotion origin="layout" path="M 5E-6 0.04606 L 5E-6 3.7037E-6 " pathEditMode="relative" rAng="0" ptsTypes="AA">
                                      <p:cBhvr>
                                        <p:cTn id="37" dur="500" fill="hold"/>
                                        <p:tgtEl>
                                          <p:spTgt spid="17"/>
                                        </p:tgtEl>
                                        <p:attrNameLst>
                                          <p:attrName>ppt_x</p:attrName>
                                          <p:attrName>ppt_y</p:attrName>
                                        </p:attrNameLst>
                                      </p:cBhvr>
                                      <p:rCtr x="0" y="-2315"/>
                                    </p:animMotion>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E812-A86D-7160-652B-31D677098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88A86-45A5-19EC-3363-A71AE8880984}"/>
              </a:ext>
            </a:extLst>
          </p:cNvPr>
          <p:cNvSpPr>
            <a:spLocks noGrp="1"/>
          </p:cNvSpPr>
          <p:nvPr>
            <p:ph type="title"/>
          </p:nvPr>
        </p:nvSpPr>
        <p:spPr>
          <a:xfrm>
            <a:off x="567800" y="2813447"/>
            <a:ext cx="4163226" cy="1231106"/>
          </a:xfrm>
        </p:spPr>
        <p:txBody>
          <a:bodyPr/>
          <a:lstStyle/>
          <a:p>
            <a:r>
              <a:rPr lang="en-US"/>
              <a:t>.NET Aspire by the numbers</a:t>
            </a:r>
          </a:p>
        </p:txBody>
      </p:sp>
      <p:sp>
        <p:nvSpPr>
          <p:cNvPr id="3" name="Text Placeholder 2">
            <a:extLst>
              <a:ext uri="{FF2B5EF4-FFF2-40B4-BE49-F238E27FC236}">
                <a16:creationId xmlns:a16="http://schemas.microsoft.com/office/drawing/2014/main" id="{BB8522D2-1786-4C8E-A546-16A68A58833E}"/>
              </a:ext>
            </a:extLst>
          </p:cNvPr>
          <p:cNvSpPr>
            <a:spLocks noGrp="1"/>
          </p:cNvSpPr>
          <p:nvPr>
            <p:ph type="body" sz="quarter" idx="20"/>
          </p:nvPr>
        </p:nvSpPr>
        <p:spPr>
          <a:xfrm>
            <a:off x="7228847" y="3275111"/>
            <a:ext cx="3597649" cy="307777"/>
          </a:xfrm>
        </p:spPr>
        <p:txBody>
          <a:bodyPr/>
          <a:lstStyle/>
          <a:p>
            <a:r>
              <a:rPr lang="en-US" sz="2000"/>
              <a:t>3.8k stars on GitHub</a:t>
            </a:r>
          </a:p>
        </p:txBody>
      </p:sp>
      <p:sp>
        <p:nvSpPr>
          <p:cNvPr id="5" name="Text Placeholder 4">
            <a:extLst>
              <a:ext uri="{FF2B5EF4-FFF2-40B4-BE49-F238E27FC236}">
                <a16:creationId xmlns:a16="http://schemas.microsoft.com/office/drawing/2014/main" id="{9F316289-CCCD-213B-4559-74E6D7240F98}"/>
              </a:ext>
            </a:extLst>
          </p:cNvPr>
          <p:cNvSpPr>
            <a:spLocks noGrp="1"/>
          </p:cNvSpPr>
          <p:nvPr>
            <p:ph type="body" sz="quarter" idx="22"/>
          </p:nvPr>
        </p:nvSpPr>
        <p:spPr>
          <a:xfrm>
            <a:off x="7228847" y="1949231"/>
            <a:ext cx="3597649" cy="307777"/>
          </a:xfrm>
        </p:spPr>
        <p:txBody>
          <a:bodyPr/>
          <a:lstStyle/>
          <a:p>
            <a:r>
              <a:rPr lang="en-US" sz="2000"/>
              <a:t>Nearly 50k users since GA</a:t>
            </a:r>
          </a:p>
        </p:txBody>
      </p:sp>
      <p:sp>
        <p:nvSpPr>
          <p:cNvPr id="7" name="Text Placeholder 6">
            <a:extLst>
              <a:ext uri="{FF2B5EF4-FFF2-40B4-BE49-F238E27FC236}">
                <a16:creationId xmlns:a16="http://schemas.microsoft.com/office/drawing/2014/main" id="{5C7F89B1-4CF0-C554-B04E-902A2148DA8B}"/>
              </a:ext>
            </a:extLst>
          </p:cNvPr>
          <p:cNvSpPr>
            <a:spLocks noGrp="1"/>
          </p:cNvSpPr>
          <p:nvPr>
            <p:ph type="body" sz="quarter" idx="24"/>
          </p:nvPr>
        </p:nvSpPr>
        <p:spPr>
          <a:xfrm>
            <a:off x="7228847" y="4600991"/>
            <a:ext cx="3597649" cy="307777"/>
          </a:xfrm>
        </p:spPr>
        <p:txBody>
          <a:bodyPr/>
          <a:lstStyle/>
          <a:p>
            <a:r>
              <a:rPr lang="en-US" sz="2000"/>
              <a:t>Over 150 contributors</a:t>
            </a:r>
          </a:p>
        </p:txBody>
      </p:sp>
      <p:sp>
        <p:nvSpPr>
          <p:cNvPr id="4" name="Graphic 56" descr="Arrow Trending Up&#10;Keyword: fluent-icon;&#10;Metaphor: arrow, direction, growth, ascending;&#10;Direction: mirror;&#10;&#10;Used to indicate growth.">
            <a:extLst>
              <a:ext uri="{FF2B5EF4-FFF2-40B4-BE49-F238E27FC236}">
                <a16:creationId xmlns:a16="http://schemas.microsoft.com/office/drawing/2014/main" id="{ACA45D26-5BD7-5039-C059-3D1DB4E9B460}"/>
              </a:ext>
            </a:extLst>
          </p:cNvPr>
          <p:cNvSpPr/>
          <p:nvPr/>
        </p:nvSpPr>
        <p:spPr>
          <a:xfrm>
            <a:off x="6388513" y="1896725"/>
            <a:ext cx="547819" cy="383474"/>
          </a:xfrm>
          <a:custGeom>
            <a:avLst/>
            <a:gdLst>
              <a:gd name="connsiteX0" fmla="*/ 328758 w 547819"/>
              <a:gd name="connsiteY0" fmla="*/ 0 h 383474"/>
              <a:gd name="connsiteX1" fmla="*/ 520425 w 547819"/>
              <a:gd name="connsiteY1" fmla="*/ 0 h 383474"/>
              <a:gd name="connsiteX2" fmla="*/ 547636 w 547819"/>
              <a:gd name="connsiteY2" fmla="*/ 24199 h 383474"/>
              <a:gd name="connsiteX3" fmla="*/ 547819 w 547819"/>
              <a:gd name="connsiteY3" fmla="*/ 27394 h 383474"/>
              <a:gd name="connsiteX4" fmla="*/ 547819 w 547819"/>
              <a:gd name="connsiteY4" fmla="*/ 219152 h 383474"/>
              <a:gd name="connsiteX5" fmla="*/ 520425 w 547819"/>
              <a:gd name="connsiteY5" fmla="*/ 246546 h 383474"/>
              <a:gd name="connsiteX6" fmla="*/ 493215 w 547819"/>
              <a:gd name="connsiteY6" fmla="*/ 222346 h 383474"/>
              <a:gd name="connsiteX7" fmla="*/ 493031 w 547819"/>
              <a:gd name="connsiteY7" fmla="*/ 219152 h 383474"/>
              <a:gd name="connsiteX8" fmla="*/ 493009 w 547819"/>
              <a:gd name="connsiteY8" fmla="*/ 93523 h 383474"/>
              <a:gd name="connsiteX9" fmla="*/ 293250 w 547819"/>
              <a:gd name="connsiteY9" fmla="*/ 293310 h 383474"/>
              <a:gd name="connsiteX10" fmla="*/ 257106 w 547819"/>
              <a:gd name="connsiteY10" fmla="*/ 295603 h 383474"/>
              <a:gd name="connsiteX11" fmla="*/ 254526 w 547819"/>
              <a:gd name="connsiteY11" fmla="*/ 293326 h 383474"/>
              <a:gd name="connsiteX12" fmla="*/ 191629 w 547819"/>
              <a:gd name="connsiteY12" fmla="*/ 230539 h 383474"/>
              <a:gd name="connsiteX13" fmla="*/ 46768 w 547819"/>
              <a:gd name="connsiteY13" fmla="*/ 375448 h 383474"/>
              <a:gd name="connsiteX14" fmla="*/ 8027 w 547819"/>
              <a:gd name="connsiteY14" fmla="*/ 375453 h 383474"/>
              <a:gd name="connsiteX15" fmla="*/ 5742 w 547819"/>
              <a:gd name="connsiteY15" fmla="*/ 339293 h 383474"/>
              <a:gd name="connsiteX16" fmla="*/ 8021 w 547819"/>
              <a:gd name="connsiteY16" fmla="*/ 336713 h 383474"/>
              <a:gd name="connsiteX17" fmla="*/ 172236 w 547819"/>
              <a:gd name="connsiteY17" fmla="*/ 172445 h 383474"/>
              <a:gd name="connsiteX18" fmla="*/ 208382 w 547819"/>
              <a:gd name="connsiteY18" fmla="*/ 170149 h 383474"/>
              <a:gd name="connsiteX19" fmla="*/ 210963 w 547819"/>
              <a:gd name="connsiteY19" fmla="*/ 172426 h 383474"/>
              <a:gd name="connsiteX20" fmla="*/ 273863 w 547819"/>
              <a:gd name="connsiteY20" fmla="*/ 235215 h 383474"/>
              <a:gd name="connsiteX21" fmla="*/ 454247 w 547819"/>
              <a:gd name="connsiteY21" fmla="*/ 54788 h 383474"/>
              <a:gd name="connsiteX22" fmla="*/ 328758 w 547819"/>
              <a:gd name="connsiteY22" fmla="*/ 54788 h 383474"/>
              <a:gd name="connsiteX23" fmla="*/ 301547 w 547819"/>
              <a:gd name="connsiteY23" fmla="*/ 30589 h 383474"/>
              <a:gd name="connsiteX24" fmla="*/ 301364 w 547819"/>
              <a:gd name="connsiteY24" fmla="*/ 27394 h 383474"/>
              <a:gd name="connsiteX25" fmla="*/ 325561 w 547819"/>
              <a:gd name="connsiteY25" fmla="*/ 184 h 383474"/>
              <a:gd name="connsiteX26" fmla="*/ 328758 w 547819"/>
              <a:gd name="connsiteY26" fmla="*/ 0 h 383474"/>
              <a:gd name="connsiteX27" fmla="*/ 520425 w 547819"/>
              <a:gd name="connsiteY27" fmla="*/ 0 h 383474"/>
              <a:gd name="connsiteX28" fmla="*/ 328758 w 547819"/>
              <a:gd name="connsiteY28" fmla="*/ 0 h 38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819" h="383474">
                <a:moveTo>
                  <a:pt x="328758" y="0"/>
                </a:moveTo>
                <a:lnTo>
                  <a:pt x="520425" y="0"/>
                </a:lnTo>
                <a:cubicBezTo>
                  <a:pt x="534473" y="0"/>
                  <a:pt x="546052" y="10575"/>
                  <a:pt x="547636" y="24199"/>
                </a:cubicBezTo>
                <a:lnTo>
                  <a:pt x="547819" y="27394"/>
                </a:lnTo>
                <a:lnTo>
                  <a:pt x="547819" y="219152"/>
                </a:lnTo>
                <a:cubicBezTo>
                  <a:pt x="547819" y="234281"/>
                  <a:pt x="535555" y="246546"/>
                  <a:pt x="520425" y="246546"/>
                </a:cubicBezTo>
                <a:cubicBezTo>
                  <a:pt x="506377" y="246546"/>
                  <a:pt x="494798" y="235972"/>
                  <a:pt x="493215" y="222346"/>
                </a:cubicBezTo>
                <a:lnTo>
                  <a:pt x="493031" y="219152"/>
                </a:lnTo>
                <a:lnTo>
                  <a:pt x="493009" y="93523"/>
                </a:lnTo>
                <a:lnTo>
                  <a:pt x="293250" y="293310"/>
                </a:lnTo>
                <a:cubicBezTo>
                  <a:pt x="283380" y="303180"/>
                  <a:pt x="267853" y="303944"/>
                  <a:pt x="257106" y="295603"/>
                </a:cubicBezTo>
                <a:lnTo>
                  <a:pt x="254526" y="293326"/>
                </a:lnTo>
                <a:lnTo>
                  <a:pt x="191629" y="230539"/>
                </a:lnTo>
                <a:lnTo>
                  <a:pt x="46768" y="375448"/>
                </a:lnTo>
                <a:cubicBezTo>
                  <a:pt x="36071" y="386148"/>
                  <a:pt x="18726" y="386151"/>
                  <a:pt x="8027" y="375453"/>
                </a:cubicBezTo>
                <a:cubicBezTo>
                  <a:pt x="-1850" y="365581"/>
                  <a:pt x="-2612" y="350043"/>
                  <a:pt x="5742" y="339293"/>
                </a:cubicBezTo>
                <a:lnTo>
                  <a:pt x="8021" y="336713"/>
                </a:lnTo>
                <a:lnTo>
                  <a:pt x="172236" y="172445"/>
                </a:lnTo>
                <a:cubicBezTo>
                  <a:pt x="182104" y="162572"/>
                  <a:pt x="197634" y="161805"/>
                  <a:pt x="208382" y="170149"/>
                </a:cubicBezTo>
                <a:lnTo>
                  <a:pt x="210963" y="172426"/>
                </a:lnTo>
                <a:lnTo>
                  <a:pt x="273863" y="235215"/>
                </a:lnTo>
                <a:lnTo>
                  <a:pt x="454247" y="54788"/>
                </a:lnTo>
                <a:lnTo>
                  <a:pt x="328758" y="54788"/>
                </a:lnTo>
                <a:cubicBezTo>
                  <a:pt x="314707" y="54788"/>
                  <a:pt x="303131" y="44213"/>
                  <a:pt x="301547" y="30589"/>
                </a:cubicBezTo>
                <a:lnTo>
                  <a:pt x="301364" y="27394"/>
                </a:lnTo>
                <a:cubicBezTo>
                  <a:pt x="301364" y="13345"/>
                  <a:pt x="311938" y="1767"/>
                  <a:pt x="325561" y="184"/>
                </a:cubicBezTo>
                <a:lnTo>
                  <a:pt x="328758" y="0"/>
                </a:lnTo>
                <a:lnTo>
                  <a:pt x="520425" y="0"/>
                </a:lnTo>
                <a:lnTo>
                  <a:pt x="328758" y="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 name="Graphic 90" descr="Bookmark&#10;Keyword: fluent-icon;&#10;Metaphor: read, placeholder;&#10;&#10;Used in saving scenarios.">
            <a:extLst>
              <a:ext uri="{FF2B5EF4-FFF2-40B4-BE49-F238E27FC236}">
                <a16:creationId xmlns:a16="http://schemas.microsoft.com/office/drawing/2014/main" id="{ADBB191F-3385-6396-D00F-5D07B731308D}"/>
              </a:ext>
            </a:extLst>
          </p:cNvPr>
          <p:cNvSpPr/>
          <p:nvPr/>
        </p:nvSpPr>
        <p:spPr>
          <a:xfrm>
            <a:off x="6456967" y="3175636"/>
            <a:ext cx="410909" cy="534181"/>
          </a:xfrm>
          <a:custGeom>
            <a:avLst/>
            <a:gdLst>
              <a:gd name="connsiteX0" fmla="*/ 0 w 410909"/>
              <a:gd name="connsiteY0" fmla="*/ 86291 h 534181"/>
              <a:gd name="connsiteX1" fmla="*/ 86291 w 410909"/>
              <a:gd name="connsiteY1" fmla="*/ 0 h 534181"/>
              <a:gd name="connsiteX2" fmla="*/ 324618 w 410909"/>
              <a:gd name="connsiteY2" fmla="*/ 0 h 534181"/>
              <a:gd name="connsiteX3" fmla="*/ 410909 w 410909"/>
              <a:gd name="connsiteY3" fmla="*/ 86291 h 534181"/>
              <a:gd name="connsiteX4" fmla="*/ 410909 w 410909"/>
              <a:gd name="connsiteY4" fmla="*/ 513637 h 534181"/>
              <a:gd name="connsiteX5" fmla="*/ 399718 w 410909"/>
              <a:gd name="connsiteY5" fmla="*/ 531930 h 534181"/>
              <a:gd name="connsiteX6" fmla="*/ 378335 w 410909"/>
              <a:gd name="connsiteY6" fmla="*/ 530293 h 534181"/>
              <a:gd name="connsiteX7" fmla="*/ 205455 w 410909"/>
              <a:gd name="connsiteY7" fmla="*/ 405434 h 534181"/>
              <a:gd name="connsiteX8" fmla="*/ 32575 w 410909"/>
              <a:gd name="connsiteY8" fmla="*/ 530293 h 534181"/>
              <a:gd name="connsiteX9" fmla="*/ 11192 w 410909"/>
              <a:gd name="connsiteY9" fmla="*/ 531930 h 534181"/>
              <a:gd name="connsiteX10" fmla="*/ 0 w 410909"/>
              <a:gd name="connsiteY10" fmla="*/ 513637 h 534181"/>
              <a:gd name="connsiteX11" fmla="*/ 0 w 410909"/>
              <a:gd name="connsiteY11" fmla="*/ 86291 h 534181"/>
              <a:gd name="connsiteX12" fmla="*/ 86291 w 410909"/>
              <a:gd name="connsiteY12" fmla="*/ 41091 h 534181"/>
              <a:gd name="connsiteX13" fmla="*/ 41091 w 410909"/>
              <a:gd name="connsiteY13" fmla="*/ 86291 h 534181"/>
              <a:gd name="connsiteX14" fmla="*/ 41091 w 410909"/>
              <a:gd name="connsiteY14" fmla="*/ 473454 h 534181"/>
              <a:gd name="connsiteX15" fmla="*/ 193425 w 410909"/>
              <a:gd name="connsiteY15" fmla="*/ 363435 h 534181"/>
              <a:gd name="connsiteX16" fmla="*/ 217482 w 410909"/>
              <a:gd name="connsiteY16" fmla="*/ 363435 h 534181"/>
              <a:gd name="connsiteX17" fmla="*/ 369818 w 410909"/>
              <a:gd name="connsiteY17" fmla="*/ 473454 h 534181"/>
              <a:gd name="connsiteX18" fmla="*/ 369818 w 410909"/>
              <a:gd name="connsiteY18" fmla="*/ 86291 h 534181"/>
              <a:gd name="connsiteX19" fmla="*/ 324618 w 410909"/>
              <a:gd name="connsiteY19" fmla="*/ 41091 h 534181"/>
              <a:gd name="connsiteX20" fmla="*/ 86291 w 410909"/>
              <a:gd name="connsiteY20" fmla="*/ 41091 h 5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909" h="534181">
                <a:moveTo>
                  <a:pt x="0" y="86291"/>
                </a:moveTo>
                <a:cubicBezTo>
                  <a:pt x="0" y="38634"/>
                  <a:pt x="38634" y="0"/>
                  <a:pt x="86291" y="0"/>
                </a:cubicBezTo>
                <a:lnTo>
                  <a:pt x="324618" y="0"/>
                </a:lnTo>
                <a:cubicBezTo>
                  <a:pt x="372276" y="0"/>
                  <a:pt x="410909" y="38634"/>
                  <a:pt x="410909" y="86291"/>
                </a:cubicBezTo>
                <a:lnTo>
                  <a:pt x="410909" y="513637"/>
                </a:lnTo>
                <a:cubicBezTo>
                  <a:pt x="410909" y="521352"/>
                  <a:pt x="406587" y="528417"/>
                  <a:pt x="399718" y="531930"/>
                </a:cubicBezTo>
                <a:cubicBezTo>
                  <a:pt x="392848" y="535442"/>
                  <a:pt x="384589" y="534809"/>
                  <a:pt x="378335" y="530293"/>
                </a:cubicBezTo>
                <a:lnTo>
                  <a:pt x="205455" y="405434"/>
                </a:lnTo>
                <a:lnTo>
                  <a:pt x="32575" y="530293"/>
                </a:lnTo>
                <a:cubicBezTo>
                  <a:pt x="26320" y="534809"/>
                  <a:pt x="18062" y="535442"/>
                  <a:pt x="11192" y="531930"/>
                </a:cubicBezTo>
                <a:cubicBezTo>
                  <a:pt x="4323" y="528417"/>
                  <a:pt x="0" y="521352"/>
                  <a:pt x="0" y="513637"/>
                </a:cubicBezTo>
                <a:lnTo>
                  <a:pt x="0" y="86291"/>
                </a:lnTo>
                <a:close/>
                <a:moveTo>
                  <a:pt x="86291" y="41091"/>
                </a:moveTo>
                <a:cubicBezTo>
                  <a:pt x="61328" y="41091"/>
                  <a:pt x="41091" y="61328"/>
                  <a:pt x="41091" y="86291"/>
                </a:cubicBezTo>
                <a:lnTo>
                  <a:pt x="41091" y="473454"/>
                </a:lnTo>
                <a:lnTo>
                  <a:pt x="193425" y="363435"/>
                </a:lnTo>
                <a:cubicBezTo>
                  <a:pt x="200606" y="358249"/>
                  <a:pt x="210301" y="358249"/>
                  <a:pt x="217482" y="363435"/>
                </a:cubicBezTo>
                <a:lnTo>
                  <a:pt x="369818" y="473454"/>
                </a:lnTo>
                <a:lnTo>
                  <a:pt x="369818" y="86291"/>
                </a:lnTo>
                <a:cubicBezTo>
                  <a:pt x="369818" y="61328"/>
                  <a:pt x="349581" y="41091"/>
                  <a:pt x="324618" y="41091"/>
                </a:cubicBezTo>
                <a:lnTo>
                  <a:pt x="86291" y="41091"/>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8" name="Graphic 137" descr="Edit&#10;Keyword: fluent-icon, outlook;&#10;Metaphor: pencil, update, create, draw;&#10;&#10;Used in editing/update or drawing scenarios.">
            <a:extLst>
              <a:ext uri="{FF2B5EF4-FFF2-40B4-BE49-F238E27FC236}">
                <a16:creationId xmlns:a16="http://schemas.microsoft.com/office/drawing/2014/main" id="{8ADA5DE7-9EAA-8EBB-9BCC-0D8D45FF99BD}"/>
              </a:ext>
            </a:extLst>
          </p:cNvPr>
          <p:cNvSpPr/>
          <p:nvPr/>
        </p:nvSpPr>
        <p:spPr>
          <a:xfrm>
            <a:off x="6374820" y="4467264"/>
            <a:ext cx="575201" cy="575229"/>
          </a:xfrm>
          <a:custGeom>
            <a:avLst/>
            <a:gdLst>
              <a:gd name="connsiteX0" fmla="*/ 545780 w 575201"/>
              <a:gd name="connsiteY0" fmla="*/ 29421 h 575229"/>
              <a:gd name="connsiteX1" fmla="*/ 403723 w 575201"/>
              <a:gd name="connsiteY1" fmla="*/ 29424 h 575229"/>
              <a:gd name="connsiteX2" fmla="*/ 48416 w 575201"/>
              <a:gd name="connsiteY2" fmla="*/ 384756 h 575229"/>
              <a:gd name="connsiteX3" fmla="*/ 27843 w 575201"/>
              <a:gd name="connsiteY3" fmla="*/ 422576 h 575229"/>
              <a:gd name="connsiteX4" fmla="*/ 456 w 575201"/>
              <a:gd name="connsiteY4" fmla="*/ 550379 h 575229"/>
              <a:gd name="connsiteX5" fmla="*/ 6018 w 575201"/>
              <a:gd name="connsiteY5" fmla="*/ 569211 h 575229"/>
              <a:gd name="connsiteX6" fmla="*/ 24851 w 575201"/>
              <a:gd name="connsiteY6" fmla="*/ 574773 h 575229"/>
              <a:gd name="connsiteX7" fmla="*/ 152651 w 575201"/>
              <a:gd name="connsiteY7" fmla="*/ 547388 h 575229"/>
              <a:gd name="connsiteX8" fmla="*/ 190475 w 575201"/>
              <a:gd name="connsiteY8" fmla="*/ 526809 h 575229"/>
              <a:gd name="connsiteX9" fmla="*/ 545784 w 575201"/>
              <a:gd name="connsiteY9" fmla="*/ 171474 h 575229"/>
              <a:gd name="connsiteX10" fmla="*/ 545780 w 575201"/>
              <a:gd name="connsiteY10" fmla="*/ 29421 h 575229"/>
              <a:gd name="connsiteX11" fmla="*/ 432778 w 575201"/>
              <a:gd name="connsiteY11" fmla="*/ 58478 h 575229"/>
              <a:gd name="connsiteX12" fmla="*/ 516725 w 575201"/>
              <a:gd name="connsiteY12" fmla="*/ 58477 h 575229"/>
              <a:gd name="connsiteX13" fmla="*/ 516727 w 575201"/>
              <a:gd name="connsiteY13" fmla="*/ 142419 h 575229"/>
              <a:gd name="connsiteX14" fmla="*/ 498215 w 575201"/>
              <a:gd name="connsiteY14" fmla="*/ 160933 h 575229"/>
              <a:gd name="connsiteX15" fmla="*/ 414271 w 575201"/>
              <a:gd name="connsiteY15" fmla="*/ 76988 h 575229"/>
              <a:gd name="connsiteX16" fmla="*/ 432778 w 575201"/>
              <a:gd name="connsiteY16" fmla="*/ 58478 h 575229"/>
              <a:gd name="connsiteX17" fmla="*/ 385215 w 575201"/>
              <a:gd name="connsiteY17" fmla="*/ 106045 h 575229"/>
              <a:gd name="connsiteX18" fmla="*/ 469160 w 575201"/>
              <a:gd name="connsiteY18" fmla="*/ 189989 h 575229"/>
              <a:gd name="connsiteX19" fmla="*/ 161419 w 575201"/>
              <a:gd name="connsiteY19" fmla="*/ 497754 h 575229"/>
              <a:gd name="connsiteX20" fmla="*/ 144041 w 575201"/>
              <a:gd name="connsiteY20" fmla="*/ 507209 h 575229"/>
              <a:gd name="connsiteX21" fmla="*/ 47288 w 575201"/>
              <a:gd name="connsiteY21" fmla="*/ 527942 h 575229"/>
              <a:gd name="connsiteX22" fmla="*/ 68022 w 575201"/>
              <a:gd name="connsiteY22" fmla="*/ 431185 h 575229"/>
              <a:gd name="connsiteX23" fmla="*/ 77473 w 575201"/>
              <a:gd name="connsiteY23" fmla="*/ 413811 h 575229"/>
              <a:gd name="connsiteX24" fmla="*/ 385215 w 575201"/>
              <a:gd name="connsiteY24" fmla="*/ 106045 h 57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5201" h="575229">
                <a:moveTo>
                  <a:pt x="545780" y="29421"/>
                </a:moveTo>
                <a:cubicBezTo>
                  <a:pt x="506553" y="-9808"/>
                  <a:pt x="442950" y="-9807"/>
                  <a:pt x="403723" y="29424"/>
                </a:cubicBezTo>
                <a:lnTo>
                  <a:pt x="48416" y="384756"/>
                </a:lnTo>
                <a:cubicBezTo>
                  <a:pt x="38057" y="395117"/>
                  <a:pt x="30913" y="408250"/>
                  <a:pt x="27843" y="422576"/>
                </a:cubicBezTo>
                <a:lnTo>
                  <a:pt x="456" y="550379"/>
                </a:lnTo>
                <a:cubicBezTo>
                  <a:pt x="-1004" y="557194"/>
                  <a:pt x="1090" y="564284"/>
                  <a:pt x="6018" y="569211"/>
                </a:cubicBezTo>
                <a:cubicBezTo>
                  <a:pt x="10946" y="574140"/>
                  <a:pt x="18036" y="576234"/>
                  <a:pt x="24851" y="574773"/>
                </a:cubicBezTo>
                <a:lnTo>
                  <a:pt x="152651" y="547388"/>
                </a:lnTo>
                <a:cubicBezTo>
                  <a:pt x="166979" y="544318"/>
                  <a:pt x="180114" y="537171"/>
                  <a:pt x="190475" y="526809"/>
                </a:cubicBezTo>
                <a:lnTo>
                  <a:pt x="545784" y="171474"/>
                </a:lnTo>
                <a:cubicBezTo>
                  <a:pt x="585008" y="132246"/>
                  <a:pt x="585008" y="68647"/>
                  <a:pt x="545780" y="29421"/>
                </a:cubicBezTo>
                <a:close/>
                <a:moveTo>
                  <a:pt x="432778" y="58478"/>
                </a:moveTo>
                <a:cubicBezTo>
                  <a:pt x="455959" y="35296"/>
                  <a:pt x="493543" y="35295"/>
                  <a:pt x="516725" y="58477"/>
                </a:cubicBezTo>
                <a:cubicBezTo>
                  <a:pt x="539904" y="81656"/>
                  <a:pt x="539906" y="119238"/>
                  <a:pt x="516727" y="142419"/>
                </a:cubicBezTo>
                <a:lnTo>
                  <a:pt x="498215" y="160933"/>
                </a:lnTo>
                <a:lnTo>
                  <a:pt x="414271" y="76988"/>
                </a:lnTo>
                <a:lnTo>
                  <a:pt x="432778" y="58478"/>
                </a:lnTo>
                <a:close/>
                <a:moveTo>
                  <a:pt x="385215" y="106045"/>
                </a:moveTo>
                <a:lnTo>
                  <a:pt x="469160" y="189989"/>
                </a:lnTo>
                <a:lnTo>
                  <a:pt x="161419" y="497754"/>
                </a:lnTo>
                <a:cubicBezTo>
                  <a:pt x="156659" y="502514"/>
                  <a:pt x="150624" y="505798"/>
                  <a:pt x="144041" y="507209"/>
                </a:cubicBezTo>
                <a:lnTo>
                  <a:pt x="47288" y="527942"/>
                </a:lnTo>
                <a:lnTo>
                  <a:pt x="68022" y="431185"/>
                </a:lnTo>
                <a:cubicBezTo>
                  <a:pt x="69432" y="424604"/>
                  <a:pt x="72714" y="418570"/>
                  <a:pt x="77473" y="413811"/>
                </a:cubicBezTo>
                <a:lnTo>
                  <a:pt x="385215" y="106045"/>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Tree>
    <p:extLst>
      <p:ext uri="{BB962C8B-B14F-4D97-AF65-F5344CB8AC3E}">
        <p14:creationId xmlns:p14="http://schemas.microsoft.com/office/powerpoint/2010/main" val="3641642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7" grpId="0" build="p"/>
      <p:bldP spid="4" grpId="0" animBg="1"/>
      <p:bldP spid="6"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1B6F7-D5B2-DEB4-3987-A4D8F28C48AC}"/>
            </a:ext>
          </a:extLst>
        </p:cNvPr>
        <p:cNvGrpSpPr/>
        <p:nvPr/>
      </p:nvGrpSpPr>
      <p:grpSpPr>
        <a:xfrm>
          <a:off x="0" y="0"/>
          <a:ext cx="0" cy="0"/>
          <a:chOff x="0" y="0"/>
          <a:chExt cx="0" cy="0"/>
        </a:xfrm>
      </p:grpSpPr>
      <p:pic>
        <p:nvPicPr>
          <p:cNvPr id="6" name="Graphic 5">
            <a:extLst>
              <a:ext uri="{FF2B5EF4-FFF2-40B4-BE49-F238E27FC236}">
                <a16:creationId xmlns:a16="http://schemas.microsoft.com/office/drawing/2014/main" id="{10B1B659-3A93-0391-686E-CB019C1ED2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81" y="-445210"/>
            <a:ext cx="12301447" cy="9210935"/>
          </a:xfrm>
          <a:prstGeom prst="rect">
            <a:avLst/>
          </a:prstGeom>
        </p:spPr>
      </p:pic>
      <p:sp>
        <p:nvSpPr>
          <p:cNvPr id="3" name="Title 2">
            <a:extLst>
              <a:ext uri="{FF2B5EF4-FFF2-40B4-BE49-F238E27FC236}">
                <a16:creationId xmlns:a16="http://schemas.microsoft.com/office/drawing/2014/main" id="{941D63D1-15BE-3839-1A5B-B6DB7F4F6086}"/>
              </a:ext>
            </a:extLst>
          </p:cNvPr>
          <p:cNvSpPr>
            <a:spLocks noGrp="1"/>
          </p:cNvSpPr>
          <p:nvPr>
            <p:ph type="title"/>
          </p:nvPr>
        </p:nvSpPr>
        <p:spPr>
          <a:xfrm>
            <a:off x="2641609" y="2813447"/>
            <a:ext cx="6893266" cy="830997"/>
          </a:xfrm>
          <a:solidFill>
            <a:srgbClr val="333333">
              <a:alpha val="45882"/>
            </a:srgbClr>
          </a:solidFill>
        </p:spPr>
        <p:txBody>
          <a:bodyPr/>
          <a:lstStyle/>
          <a:p>
            <a:r>
              <a:rPr lang="en-US" sz="5400"/>
              <a:t>THANK YOU</a:t>
            </a:r>
          </a:p>
        </p:txBody>
      </p:sp>
    </p:spTree>
    <p:extLst>
      <p:ext uri="{BB962C8B-B14F-4D97-AF65-F5344CB8AC3E}">
        <p14:creationId xmlns:p14="http://schemas.microsoft.com/office/powerpoint/2010/main" val="3309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79E2E-5C90-1F50-BE74-32AF9076EE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E7B22F-F29B-1332-8F41-1B0604B36A25}"/>
              </a:ext>
            </a:extLst>
          </p:cNvPr>
          <p:cNvSpPr>
            <a:spLocks noGrp="1"/>
          </p:cNvSpPr>
          <p:nvPr>
            <p:ph type="title"/>
          </p:nvPr>
        </p:nvSpPr>
        <p:spPr/>
        <p:txBody>
          <a:bodyPr/>
          <a:lstStyle/>
          <a:p>
            <a:r>
              <a:rPr lang="en-US"/>
              <a:t>Build anything with a unified platform</a:t>
            </a:r>
          </a:p>
        </p:txBody>
      </p:sp>
      <p:grpSp>
        <p:nvGrpSpPr>
          <p:cNvPr id="3" name="Group 2">
            <a:extLst>
              <a:ext uri="{FF2B5EF4-FFF2-40B4-BE49-F238E27FC236}">
                <a16:creationId xmlns:a16="http://schemas.microsoft.com/office/drawing/2014/main" id="{9E36380C-E46A-D5B8-B5ED-2D0705E22191}"/>
              </a:ext>
              <a:ext uri="{C183D7F6-B498-43B3-948B-1728B52AA6E4}">
                <adec:decorative xmlns:adec="http://schemas.microsoft.com/office/drawing/2017/decorative" val="1"/>
              </a:ext>
            </a:extLst>
          </p:cNvPr>
          <p:cNvGrpSpPr/>
          <p:nvPr/>
        </p:nvGrpSpPr>
        <p:grpSpPr>
          <a:xfrm>
            <a:off x="586740" y="1926806"/>
            <a:ext cx="11018520" cy="1723172"/>
            <a:chOff x="586740" y="1926806"/>
            <a:chExt cx="11018520" cy="1723172"/>
          </a:xfrm>
        </p:grpSpPr>
        <p:grpSp>
          <p:nvGrpSpPr>
            <p:cNvPr id="4" name="Group 3">
              <a:extLst>
                <a:ext uri="{FF2B5EF4-FFF2-40B4-BE49-F238E27FC236}">
                  <a16:creationId xmlns:a16="http://schemas.microsoft.com/office/drawing/2014/main" id="{3CFD472B-02DE-F259-55A5-9E32EFDA02F1}"/>
                </a:ext>
              </a:extLst>
            </p:cNvPr>
            <p:cNvGrpSpPr/>
            <p:nvPr/>
          </p:nvGrpSpPr>
          <p:grpSpPr>
            <a:xfrm>
              <a:off x="586740" y="1926806"/>
              <a:ext cx="11018520" cy="1723172"/>
              <a:chOff x="586740" y="2313665"/>
              <a:chExt cx="11018520" cy="1723172"/>
            </a:xfrm>
          </p:grpSpPr>
          <p:sp>
            <p:nvSpPr>
              <p:cNvPr id="6" name="Rounded Rectangle 9">
                <a:extLst>
                  <a:ext uri="{FF2B5EF4-FFF2-40B4-BE49-F238E27FC236}">
                    <a16:creationId xmlns:a16="http://schemas.microsoft.com/office/drawing/2014/main" id="{E69B0F73-D8B9-9C22-36B1-FA0AC3B5616E}"/>
                  </a:ext>
                </a:extLst>
              </p:cNvPr>
              <p:cNvSpPr/>
              <p:nvPr/>
            </p:nvSpPr>
            <p:spPr bwMode="auto">
              <a:xfrm rot="10800000" flipH="1" flipV="1">
                <a:off x="586740" y="2313665"/>
                <a:ext cx="11018520" cy="1723172"/>
              </a:xfrm>
              <a:prstGeom prst="roundRect">
                <a:avLst>
                  <a:gd name="adj" fmla="val 9034"/>
                </a:avLst>
              </a:prstGeom>
              <a:solidFill>
                <a:srgbClr val="F4F3F5"/>
              </a:soli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TextBox 6">
                <a:extLst>
                  <a:ext uri="{FF2B5EF4-FFF2-40B4-BE49-F238E27FC236}">
                    <a16:creationId xmlns:a16="http://schemas.microsoft.com/office/drawing/2014/main" id="{97A5F3F2-4EE6-4F6D-6B67-21BE5575FB53}"/>
                  </a:ext>
                </a:extLst>
              </p:cNvPr>
              <p:cNvSpPr txBox="1"/>
              <p:nvPr/>
            </p:nvSpPr>
            <p:spPr>
              <a:xfrm>
                <a:off x="2377440" y="3629394"/>
                <a:ext cx="1280160" cy="19389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Web</a:t>
                </a:r>
              </a:p>
            </p:txBody>
          </p:sp>
          <p:sp>
            <p:nvSpPr>
              <p:cNvPr id="8" name="TextBox 7">
                <a:extLst>
                  <a:ext uri="{FF2B5EF4-FFF2-40B4-BE49-F238E27FC236}">
                    <a16:creationId xmlns:a16="http://schemas.microsoft.com/office/drawing/2014/main" id="{75124790-AB8A-9AD9-4C6C-73B0BD396E82}"/>
                  </a:ext>
                </a:extLst>
              </p:cNvPr>
              <p:cNvSpPr txBox="1"/>
              <p:nvPr/>
            </p:nvSpPr>
            <p:spPr>
              <a:xfrm>
                <a:off x="5455920" y="3629394"/>
                <a:ext cx="1280160" cy="19389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Mobile</a:t>
                </a:r>
              </a:p>
            </p:txBody>
          </p:sp>
          <p:sp>
            <p:nvSpPr>
              <p:cNvPr id="9" name="TextBox 8">
                <a:extLst>
                  <a:ext uri="{FF2B5EF4-FFF2-40B4-BE49-F238E27FC236}">
                    <a16:creationId xmlns:a16="http://schemas.microsoft.com/office/drawing/2014/main" id="{4A14112E-51F2-23A2-5594-DB6969D7788E}"/>
                  </a:ext>
                </a:extLst>
              </p:cNvPr>
              <p:cNvSpPr txBox="1"/>
              <p:nvPr/>
            </p:nvSpPr>
            <p:spPr>
              <a:xfrm>
                <a:off x="6995160" y="3629394"/>
                <a:ext cx="1280160" cy="19389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Gaming</a:t>
                </a:r>
              </a:p>
            </p:txBody>
          </p:sp>
          <p:sp>
            <p:nvSpPr>
              <p:cNvPr id="10" name="TextBox 9">
                <a:extLst>
                  <a:ext uri="{FF2B5EF4-FFF2-40B4-BE49-F238E27FC236}">
                    <a16:creationId xmlns:a16="http://schemas.microsoft.com/office/drawing/2014/main" id="{AC660560-D54B-4B0D-2B0C-AC47E267DD77}"/>
                  </a:ext>
                </a:extLst>
              </p:cNvPr>
              <p:cNvSpPr txBox="1"/>
              <p:nvPr/>
            </p:nvSpPr>
            <p:spPr>
              <a:xfrm>
                <a:off x="8534400" y="3629394"/>
                <a:ext cx="1280160" cy="19389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IoT</a:t>
                </a:r>
              </a:p>
            </p:txBody>
          </p:sp>
          <p:sp>
            <p:nvSpPr>
              <p:cNvPr id="11" name="TextBox 10">
                <a:extLst>
                  <a:ext uri="{FF2B5EF4-FFF2-40B4-BE49-F238E27FC236}">
                    <a16:creationId xmlns:a16="http://schemas.microsoft.com/office/drawing/2014/main" id="{EDBC4BD9-63E2-25C4-82E9-6B6F9DAC7165}"/>
                  </a:ext>
                </a:extLst>
              </p:cNvPr>
              <p:cNvSpPr txBox="1"/>
              <p:nvPr/>
            </p:nvSpPr>
            <p:spPr>
              <a:xfrm>
                <a:off x="10073640" y="3629394"/>
                <a:ext cx="1280160" cy="19389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AI</a:t>
                </a:r>
              </a:p>
            </p:txBody>
          </p:sp>
          <p:sp>
            <p:nvSpPr>
              <p:cNvPr id="12" name="TextBox 11">
                <a:extLst>
                  <a:ext uri="{FF2B5EF4-FFF2-40B4-BE49-F238E27FC236}">
                    <a16:creationId xmlns:a16="http://schemas.microsoft.com/office/drawing/2014/main" id="{FDF15B09-4F46-A361-D602-BF7CAB385CA0}"/>
                  </a:ext>
                </a:extLst>
              </p:cNvPr>
              <p:cNvSpPr txBox="1"/>
              <p:nvPr/>
            </p:nvSpPr>
            <p:spPr>
              <a:xfrm>
                <a:off x="3916680" y="3629394"/>
                <a:ext cx="1280160" cy="19389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pitchFamily="2" charset="0"/>
                  </a:rPr>
                  <a:t>Desktop</a:t>
                </a:r>
              </a:p>
            </p:txBody>
          </p:sp>
          <p:sp>
            <p:nvSpPr>
              <p:cNvPr id="13" name="TextBox 12">
                <a:extLst>
                  <a:ext uri="{FF2B5EF4-FFF2-40B4-BE49-F238E27FC236}">
                    <a16:creationId xmlns:a16="http://schemas.microsoft.com/office/drawing/2014/main" id="{B679E3C8-67E9-C748-8C57-D8D605DAC8D9}"/>
                  </a:ext>
                </a:extLst>
              </p:cNvPr>
              <p:cNvSpPr txBox="1"/>
              <p:nvPr/>
            </p:nvSpPr>
            <p:spPr>
              <a:xfrm>
                <a:off x="838200" y="3629394"/>
                <a:ext cx="1280160" cy="19389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14" name="Graphic 1075">
                <a:extLst>
                  <a:ext uri="{FF2B5EF4-FFF2-40B4-BE49-F238E27FC236}">
                    <a16:creationId xmlns:a16="http://schemas.microsoft.com/office/drawing/2014/main" id="{13830FA7-5FFA-B8AB-CDF0-FBFF8BE5E484}"/>
                  </a:ext>
                </a:extLst>
              </p:cNvPr>
              <p:cNvSpPr/>
              <p:nvPr/>
            </p:nvSpPr>
            <p:spPr>
              <a:xfrm>
                <a:off x="1218248" y="3040520"/>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Graphic 1076">
                <a:extLst>
                  <a:ext uri="{FF2B5EF4-FFF2-40B4-BE49-F238E27FC236}">
                    <a16:creationId xmlns:a16="http://schemas.microsoft.com/office/drawing/2014/main" id="{C21885A0-7DFA-BC7B-B55B-114D6AFEE162}"/>
                  </a:ext>
                </a:extLst>
              </p:cNvPr>
              <p:cNvSpPr/>
              <p:nvPr/>
            </p:nvSpPr>
            <p:spPr>
              <a:xfrm>
                <a:off x="4290074" y="2957110"/>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Graphic 1077">
                <a:extLst>
                  <a:ext uri="{FF2B5EF4-FFF2-40B4-BE49-F238E27FC236}">
                    <a16:creationId xmlns:a16="http://schemas.microsoft.com/office/drawing/2014/main" id="{7AF2EBF3-4C54-DFDA-CDFC-8C55D6BD1541}"/>
                  </a:ext>
                </a:extLst>
              </p:cNvPr>
              <p:cNvSpPr/>
              <p:nvPr/>
            </p:nvSpPr>
            <p:spPr>
              <a:xfrm>
                <a:off x="5935980" y="2943775"/>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Graphic 1078">
                <a:extLst>
                  <a:ext uri="{FF2B5EF4-FFF2-40B4-BE49-F238E27FC236}">
                    <a16:creationId xmlns:a16="http://schemas.microsoft.com/office/drawing/2014/main" id="{D46F1F1E-C211-C298-7D9B-D44DDFE18BEA}"/>
                  </a:ext>
                </a:extLst>
              </p:cNvPr>
              <p:cNvSpPr/>
              <p:nvPr/>
            </p:nvSpPr>
            <p:spPr>
              <a:xfrm>
                <a:off x="7368503" y="3023785"/>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Graphic 1079">
                <a:extLst>
                  <a:ext uri="{FF2B5EF4-FFF2-40B4-BE49-F238E27FC236}">
                    <a16:creationId xmlns:a16="http://schemas.microsoft.com/office/drawing/2014/main" id="{7967513C-9B58-EA93-F98B-483487EEE04E}"/>
                  </a:ext>
                </a:extLst>
              </p:cNvPr>
              <p:cNvSpPr/>
              <p:nvPr/>
            </p:nvSpPr>
            <p:spPr>
              <a:xfrm>
                <a:off x="8907785" y="2943630"/>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Graphic 1074">
                <a:extLst>
                  <a:ext uri="{FF2B5EF4-FFF2-40B4-BE49-F238E27FC236}">
                    <a16:creationId xmlns:a16="http://schemas.microsoft.com/office/drawing/2014/main" id="{BF105727-DBAC-B267-D0EB-5319C50E841D}"/>
                  </a:ext>
                </a:extLst>
              </p:cNvPr>
              <p:cNvSpPr/>
              <p:nvPr/>
            </p:nvSpPr>
            <p:spPr>
              <a:xfrm>
                <a:off x="2764156" y="2957111"/>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5" name="Graphic 14">
              <a:extLst>
                <a:ext uri="{FF2B5EF4-FFF2-40B4-BE49-F238E27FC236}">
                  <a16:creationId xmlns:a16="http://schemas.microsoft.com/office/drawing/2014/main" id="{E1A18315-2771-A9ED-17AB-A3D6244922A2}"/>
                </a:ext>
                <a:ext uri="{C183D7F6-B498-43B3-948B-1728B52AA6E4}">
                  <adec:decorative xmlns:adec="http://schemas.microsoft.com/office/drawing/2017/decorative" val="1"/>
                </a:ext>
              </a:extLst>
            </p:cNvPr>
            <p:cNvSpPr/>
            <p:nvPr/>
          </p:nvSpPr>
          <p:spPr>
            <a:xfrm>
              <a:off x="10440362" y="2580799"/>
              <a:ext cx="533390" cy="533264"/>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a:gsLst>
                <a:gs pos="85000">
                  <a:srgbClr val="6C1CB2"/>
                </a:gs>
                <a:gs pos="0">
                  <a:srgbClr val="C03BC4"/>
                </a:gs>
              </a:gsLst>
              <a:path path="circle">
                <a:fillToRect l="100000" t="100000"/>
              </a:path>
            </a:gradFill>
            <a:effectLst/>
          </p:spPr>
          <p:txBody>
            <a:bodyPr wrap="square" lIns="0" tIns="0" rIns="0" bIns="0" anchor="t" anchorCtr="0">
              <a:noAutofit/>
            </a:bodyPr>
            <a:lstStyle/>
            <a:p>
              <a:pPr algn="ctr" defTabSz="914367" fontAlgn="base">
                <a:spcBef>
                  <a:spcPct val="0"/>
                </a:spcBef>
                <a:spcAft>
                  <a:spcPct val="0"/>
                </a:spcAft>
              </a:pPr>
              <a:endParaRPr lang="en-US" sz="1600" kern="0">
                <a:ln w="3175">
                  <a:noFill/>
                </a:ln>
                <a:solidFill>
                  <a:srgbClr val="3A20A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22" name="Group 21">
            <a:extLst>
              <a:ext uri="{FF2B5EF4-FFF2-40B4-BE49-F238E27FC236}">
                <a16:creationId xmlns:a16="http://schemas.microsoft.com/office/drawing/2014/main" id="{A091D4BC-3D2D-1A2A-48DE-66BC571ACA9F}"/>
              </a:ext>
              <a:ext uri="{C183D7F6-B498-43B3-948B-1728B52AA6E4}">
                <adec:decorative xmlns:adec="http://schemas.microsoft.com/office/drawing/2017/decorative" val="1"/>
              </a:ext>
            </a:extLst>
          </p:cNvPr>
          <p:cNvGrpSpPr/>
          <p:nvPr/>
        </p:nvGrpSpPr>
        <p:grpSpPr>
          <a:xfrm>
            <a:off x="4770120" y="4028443"/>
            <a:ext cx="2651760" cy="1593246"/>
            <a:chOff x="4770120" y="4262903"/>
            <a:chExt cx="2651760" cy="1593246"/>
          </a:xfrm>
        </p:grpSpPr>
        <p:sp>
          <p:nvSpPr>
            <p:cNvPr id="23" name="Rounded Rectangle 50">
              <a:extLst>
                <a:ext uri="{FF2B5EF4-FFF2-40B4-BE49-F238E27FC236}">
                  <a16:creationId xmlns:a16="http://schemas.microsoft.com/office/drawing/2014/main" id="{A19BD6DE-5E7C-86FA-E230-CE0CEAE807D7}"/>
                </a:ext>
              </a:extLst>
            </p:cNvPr>
            <p:cNvSpPr/>
            <p:nvPr/>
          </p:nvSpPr>
          <p:spPr>
            <a:xfrm>
              <a:off x="4770120" y="4262903"/>
              <a:ext cx="2651760" cy="1190454"/>
            </a:xfrm>
            <a:prstGeom prst="roundRect">
              <a:avLst>
                <a:gd name="adj" fmla="val 9651"/>
              </a:avLst>
            </a:prstGeom>
            <a:solidFill>
              <a:srgbClr val="F4F3F5"/>
            </a:soli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4" name="TextBox 23">
              <a:extLst>
                <a:ext uri="{FF2B5EF4-FFF2-40B4-BE49-F238E27FC236}">
                  <a16:creationId xmlns:a16="http://schemas.microsoft.com/office/drawing/2014/main" id="{77057358-767A-0B12-805C-FB515E8FB73E}"/>
                </a:ext>
              </a:extLst>
            </p:cNvPr>
            <p:cNvSpPr txBox="1"/>
            <p:nvPr/>
          </p:nvSpPr>
          <p:spPr>
            <a:xfrm>
              <a:off x="4815840" y="5581829"/>
              <a:ext cx="2560320" cy="274320"/>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Operating system</a:t>
              </a:r>
            </a:p>
          </p:txBody>
        </p:sp>
        <p:sp>
          <p:nvSpPr>
            <p:cNvPr id="25" name="TextBox 24">
              <a:extLst>
                <a:ext uri="{FF2B5EF4-FFF2-40B4-BE49-F238E27FC236}">
                  <a16:creationId xmlns:a16="http://schemas.microsoft.com/office/drawing/2014/main" id="{504DC050-DD0E-176F-756C-8E519E2252CC}"/>
                </a:ext>
              </a:extLst>
            </p:cNvPr>
            <p:cNvSpPr txBox="1"/>
            <p:nvPr/>
          </p:nvSpPr>
          <p:spPr>
            <a:xfrm>
              <a:off x="5742995" y="5038601"/>
              <a:ext cx="731520" cy="274320"/>
            </a:xfrm>
            <a:prstGeom prst="rect">
              <a:avLst/>
            </a:prstGeom>
            <a:noFill/>
            <a:ln>
              <a:noFill/>
            </a:ln>
          </p:spPr>
          <p:txBody>
            <a:bodyPr wrap="square" lIns="0" tIns="0" rIns="0" bIns="0" rtlCol="0">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Linux</a:t>
              </a:r>
            </a:p>
          </p:txBody>
        </p:sp>
        <p:sp>
          <p:nvSpPr>
            <p:cNvPr id="26" name="TextBox 25">
              <a:extLst>
                <a:ext uri="{FF2B5EF4-FFF2-40B4-BE49-F238E27FC236}">
                  <a16:creationId xmlns:a16="http://schemas.microsoft.com/office/drawing/2014/main" id="{CC168AFF-40FE-10CC-0BCF-BA5B23404E27}"/>
                </a:ext>
              </a:extLst>
            </p:cNvPr>
            <p:cNvSpPr txBox="1"/>
            <p:nvPr/>
          </p:nvSpPr>
          <p:spPr>
            <a:xfrm>
              <a:off x="4939323" y="5038601"/>
              <a:ext cx="731520" cy="274320"/>
            </a:xfrm>
            <a:prstGeom prst="rect">
              <a:avLst/>
            </a:prstGeom>
            <a:noFill/>
            <a:ln>
              <a:noFill/>
            </a:ln>
          </p:spPr>
          <p:txBody>
            <a:bodyPr wrap="square" lIns="0" tIns="0" rIns="0" bIns="0" rtlCol="0">
              <a:no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Windows</a:t>
              </a:r>
            </a:p>
          </p:txBody>
        </p:sp>
        <p:sp>
          <p:nvSpPr>
            <p:cNvPr id="27" name="TextBox 26">
              <a:extLst>
                <a:ext uri="{FF2B5EF4-FFF2-40B4-BE49-F238E27FC236}">
                  <a16:creationId xmlns:a16="http://schemas.microsoft.com/office/drawing/2014/main" id="{26CBF0A4-6065-330C-1682-E1FFA4CA998E}"/>
                </a:ext>
              </a:extLst>
            </p:cNvPr>
            <p:cNvSpPr txBox="1"/>
            <p:nvPr/>
          </p:nvSpPr>
          <p:spPr>
            <a:xfrm>
              <a:off x="6546667" y="5038601"/>
              <a:ext cx="731520" cy="274320"/>
            </a:xfrm>
            <a:prstGeom prst="rect">
              <a:avLst/>
            </a:prstGeom>
            <a:noFill/>
            <a:ln>
              <a:noFill/>
            </a:ln>
          </p:spPr>
          <p:txBody>
            <a:bodyPr wrap="square" lIns="0" tIns="0" rIns="0" bIns="0" rtlCol="0">
              <a:no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8" name="Graphic 1042">
              <a:extLst>
                <a:ext uri="{FF2B5EF4-FFF2-40B4-BE49-F238E27FC236}">
                  <a16:creationId xmlns:a16="http://schemas.microsoft.com/office/drawing/2014/main" id="{D9448AB5-85F4-59A0-D40F-E130A04BDDDC}"/>
                </a:ext>
              </a:extLst>
            </p:cNvPr>
            <p:cNvPicPr>
              <a:picLocks noChangeAspect="1"/>
            </p:cNvPicPr>
            <p:nvPr/>
          </p:nvPicPr>
          <p:blipFill>
            <a:blip r:embed="rId3"/>
            <a:srcRect/>
            <a:stretch/>
          </p:blipFill>
          <p:spPr>
            <a:xfrm>
              <a:off x="6705561" y="4513115"/>
              <a:ext cx="416549" cy="416549"/>
            </a:xfrm>
            <a:prstGeom prst="rect">
              <a:avLst/>
            </a:prstGeom>
            <a:effectLst/>
          </p:spPr>
        </p:pic>
        <p:pic>
          <p:nvPicPr>
            <p:cNvPr id="29" name="Graphic 1043">
              <a:extLst>
                <a:ext uri="{FF2B5EF4-FFF2-40B4-BE49-F238E27FC236}">
                  <a16:creationId xmlns:a16="http://schemas.microsoft.com/office/drawing/2014/main" id="{9A584994-DB85-6005-CD87-14FFC0AED6F0}"/>
                </a:ext>
              </a:extLst>
            </p:cNvPr>
            <p:cNvPicPr>
              <a:picLocks noChangeAspect="1"/>
            </p:cNvPicPr>
            <p:nvPr/>
          </p:nvPicPr>
          <p:blipFill>
            <a:blip r:embed="rId4"/>
            <a:srcRect r="78959"/>
            <a:stretch/>
          </p:blipFill>
          <p:spPr>
            <a:xfrm>
              <a:off x="5108129" y="4507220"/>
              <a:ext cx="374837" cy="377879"/>
            </a:xfrm>
            <a:prstGeom prst="rect">
              <a:avLst/>
            </a:prstGeom>
            <a:effectLst/>
          </p:spPr>
        </p:pic>
        <p:pic>
          <p:nvPicPr>
            <p:cNvPr id="30" name="Graphic 1044">
              <a:extLst>
                <a:ext uri="{FF2B5EF4-FFF2-40B4-BE49-F238E27FC236}">
                  <a16:creationId xmlns:a16="http://schemas.microsoft.com/office/drawing/2014/main" id="{5A1808C5-0DDE-5DCF-DBB1-4B1713CDE6C5}"/>
                </a:ext>
              </a:extLst>
            </p:cNvPr>
            <p:cNvPicPr>
              <a:picLocks noChangeAspect="1"/>
            </p:cNvPicPr>
            <p:nvPr/>
          </p:nvPicPr>
          <p:blipFill>
            <a:blip r:embed="rId5"/>
            <a:srcRect/>
            <a:stretch/>
          </p:blipFill>
          <p:spPr>
            <a:xfrm>
              <a:off x="5936682" y="4500789"/>
              <a:ext cx="318636" cy="377879"/>
            </a:xfrm>
            <a:prstGeom prst="rect">
              <a:avLst/>
            </a:prstGeom>
            <a:effectLst/>
          </p:spPr>
        </p:pic>
      </p:grpSp>
      <p:sp>
        <p:nvSpPr>
          <p:cNvPr id="31" name="Title 34">
            <a:extLst>
              <a:ext uri="{FF2B5EF4-FFF2-40B4-BE49-F238E27FC236}">
                <a16:creationId xmlns:a16="http://schemas.microsoft.com/office/drawing/2014/main" id="{1C10F145-8306-B3DB-C7EA-BAECEE0C3DFC}"/>
              </a:ext>
              <a:ext uri="{C183D7F6-B498-43B3-948B-1728B52AA6E4}">
                <adec:decorative xmlns:adec="http://schemas.microsoft.com/office/drawing/2017/decorative" val="1"/>
              </a:ext>
            </a:extLst>
          </p:cNvPr>
          <p:cNvSpPr txBox="1">
            <a:spLocks/>
          </p:cNvSpPr>
          <p:nvPr/>
        </p:nvSpPr>
        <p:spPr>
          <a:xfrm>
            <a:off x="4176956" y="4434949"/>
            <a:ext cx="569107" cy="418593"/>
          </a:xfrm>
          <a:prstGeom prst="rect">
            <a:avLst/>
          </a:prstGeom>
        </p:spPr>
        <p:txBody>
          <a:bodyPr vert="horz" lIns="0" tIns="0" rIns="0" bIns="0" rtlCol="0" anchor="ctr">
            <a:normAutofit fontScale="900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10000"/>
              </a:lnSpc>
              <a:spcBef>
                <a:spcPct val="0"/>
              </a:spcBef>
              <a:spcAft>
                <a:spcPts val="0"/>
              </a:spcAft>
              <a:buClrTx/>
              <a:buSzTx/>
              <a:buFontTx/>
              <a:buNone/>
              <a:tabLst/>
              <a:defRPr/>
            </a:pPr>
            <a:r>
              <a:rPr kumimoji="0" lang="en-US" sz="2999" b="0" i="0" u="none" strike="noStrike" kern="1200" cap="none" spc="-50" normalizeH="0" baseline="0" noProof="0">
                <a:ln w="3175">
                  <a:noFill/>
                </a:ln>
                <a:solidFill>
                  <a:schemeClr val="bg1"/>
                </a:solidFill>
                <a:effectLst/>
                <a:uLnTx/>
                <a:uFillTx/>
                <a:latin typeface="Open Sans" panose="020B0606030504020204" pitchFamily="34" charset="0"/>
                <a:cs typeface="Open Sans" panose="020B0606030504020204" pitchFamily="34" charset="0"/>
              </a:rPr>
              <a:t>+</a:t>
            </a:r>
          </a:p>
        </p:txBody>
      </p:sp>
      <p:sp>
        <p:nvSpPr>
          <p:cNvPr id="32" name="Title 34">
            <a:extLst>
              <a:ext uri="{FF2B5EF4-FFF2-40B4-BE49-F238E27FC236}">
                <a16:creationId xmlns:a16="http://schemas.microsoft.com/office/drawing/2014/main" id="{D33AF30A-052E-C76A-0FB3-593C7B6B23ED}"/>
              </a:ext>
              <a:ext uri="{C183D7F6-B498-43B3-948B-1728B52AA6E4}">
                <adec:decorative xmlns:adec="http://schemas.microsoft.com/office/drawing/2017/decorative" val="1"/>
              </a:ext>
            </a:extLst>
          </p:cNvPr>
          <p:cNvSpPr txBox="1">
            <a:spLocks/>
          </p:cNvSpPr>
          <p:nvPr/>
        </p:nvSpPr>
        <p:spPr>
          <a:xfrm>
            <a:off x="7445937" y="4410165"/>
            <a:ext cx="569107" cy="418593"/>
          </a:xfrm>
          <a:prstGeom prst="rect">
            <a:avLst/>
          </a:prstGeom>
        </p:spPr>
        <p:txBody>
          <a:bodyPr vert="horz" lIns="0" tIns="0" rIns="0" bIns="0" rtlCol="0" anchor="ctr">
            <a:normAutofit fontScale="900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10000"/>
              </a:lnSpc>
              <a:spcBef>
                <a:spcPct val="0"/>
              </a:spcBef>
              <a:spcAft>
                <a:spcPts val="0"/>
              </a:spcAft>
              <a:buClrTx/>
              <a:buSzTx/>
              <a:buFontTx/>
              <a:buNone/>
              <a:tabLst/>
              <a:defRPr/>
            </a:pPr>
            <a:r>
              <a:rPr kumimoji="0" lang="en-US" sz="2999" b="0" i="0" u="none" strike="noStrike" kern="1200" cap="none" spc="-50" normalizeH="0" baseline="0" noProof="0">
                <a:ln w="3175">
                  <a:noFill/>
                </a:ln>
                <a:solidFill>
                  <a:schemeClr val="bg1"/>
                </a:solidFill>
                <a:effectLst/>
                <a:uLnTx/>
                <a:uFillTx/>
                <a:latin typeface="Open Sans" panose="020B0606030504020204" pitchFamily="34" charset="0"/>
                <a:cs typeface="Open Sans" panose="020B0606030504020204" pitchFamily="34" charset="0"/>
              </a:rPr>
              <a:t>+</a:t>
            </a:r>
          </a:p>
        </p:txBody>
      </p:sp>
      <p:grpSp>
        <p:nvGrpSpPr>
          <p:cNvPr id="33" name="Group 32">
            <a:extLst>
              <a:ext uri="{FF2B5EF4-FFF2-40B4-BE49-F238E27FC236}">
                <a16:creationId xmlns:a16="http://schemas.microsoft.com/office/drawing/2014/main" id="{3A87ECE0-5EFC-7F67-3B03-8B1D4E02C0BA}"/>
              </a:ext>
            </a:extLst>
          </p:cNvPr>
          <p:cNvGrpSpPr/>
          <p:nvPr/>
        </p:nvGrpSpPr>
        <p:grpSpPr>
          <a:xfrm>
            <a:off x="5318761" y="1572389"/>
            <a:ext cx="1554480" cy="640080"/>
            <a:chOff x="3989072" y="2895131"/>
            <a:chExt cx="1165860" cy="480060"/>
          </a:xfrm>
        </p:grpSpPr>
        <p:sp>
          <p:nvSpPr>
            <p:cNvPr id="34" name="Rounded Rectangle 9">
              <a:extLst>
                <a:ext uri="{FF2B5EF4-FFF2-40B4-BE49-F238E27FC236}">
                  <a16:creationId xmlns:a16="http://schemas.microsoft.com/office/drawing/2014/main" id="{4EDFD5E1-34AE-425B-B8FB-3227780B5EB8}"/>
                </a:ext>
              </a:extLst>
            </p:cNvPr>
            <p:cNvSpPr/>
            <p:nvPr/>
          </p:nvSpPr>
          <p:spPr bwMode="auto">
            <a:xfrm rot="10800000" flipH="1" flipV="1">
              <a:off x="3989072" y="2895131"/>
              <a:ext cx="1165860" cy="480060"/>
            </a:xfrm>
            <a:prstGeom prst="roundRect">
              <a:avLst>
                <a:gd name="adj" fmla="val 50000"/>
              </a:avLst>
            </a:prstGeom>
            <a:gradFill flip="none" rotWithShape="1">
              <a:gsLst>
                <a:gs pos="85000">
                  <a:srgbClr val="6C1CB2"/>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err="1">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34">
              <a:extLst>
                <a:ext uri="{FF2B5EF4-FFF2-40B4-BE49-F238E27FC236}">
                  <a16:creationId xmlns:a16="http://schemas.microsoft.com/office/drawing/2014/main" id="{B146AF2D-02C2-5632-839D-823A43686CD9}"/>
                </a:ext>
              </a:extLst>
            </p:cNvPr>
            <p:cNvSpPr/>
            <p:nvPr/>
          </p:nvSpPr>
          <p:spPr>
            <a:xfrm>
              <a:off x="4184674" y="2955112"/>
              <a:ext cx="774656" cy="3600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grpSp>
        <p:nvGrpSpPr>
          <p:cNvPr id="36" name="Group 35">
            <a:extLst>
              <a:ext uri="{FF2B5EF4-FFF2-40B4-BE49-F238E27FC236}">
                <a16:creationId xmlns:a16="http://schemas.microsoft.com/office/drawing/2014/main" id="{9EE7B082-5F97-55A1-E73C-CD5B1B71C103}"/>
              </a:ext>
              <a:ext uri="{C183D7F6-B498-43B3-948B-1728B52AA6E4}">
                <adec:decorative xmlns:adec="http://schemas.microsoft.com/office/drawing/2017/decorative" val="1"/>
              </a:ext>
            </a:extLst>
          </p:cNvPr>
          <p:cNvGrpSpPr/>
          <p:nvPr/>
        </p:nvGrpSpPr>
        <p:grpSpPr>
          <a:xfrm>
            <a:off x="632621" y="4032135"/>
            <a:ext cx="3566160" cy="1593246"/>
            <a:chOff x="586739" y="4262903"/>
            <a:chExt cx="3566160" cy="1593246"/>
          </a:xfrm>
        </p:grpSpPr>
        <p:sp>
          <p:nvSpPr>
            <p:cNvPr id="37" name="Rounded Rectangle 266">
              <a:extLst>
                <a:ext uri="{FF2B5EF4-FFF2-40B4-BE49-F238E27FC236}">
                  <a16:creationId xmlns:a16="http://schemas.microsoft.com/office/drawing/2014/main" id="{D78948F3-423C-8C36-654A-0230BA0D3F59}"/>
                </a:ext>
              </a:extLst>
            </p:cNvPr>
            <p:cNvSpPr/>
            <p:nvPr/>
          </p:nvSpPr>
          <p:spPr>
            <a:xfrm>
              <a:off x="586739" y="4262903"/>
              <a:ext cx="3566160" cy="1190454"/>
            </a:xfrm>
            <a:prstGeom prst="roundRect">
              <a:avLst>
                <a:gd name="adj" fmla="val 9651"/>
              </a:avLst>
            </a:prstGeom>
            <a:solidFill>
              <a:srgbClr val="F4F3F5"/>
            </a:soli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8" name="TextBox 37">
              <a:extLst>
                <a:ext uri="{FF2B5EF4-FFF2-40B4-BE49-F238E27FC236}">
                  <a16:creationId xmlns:a16="http://schemas.microsoft.com/office/drawing/2014/main" id="{71BC2EB9-760F-A53A-A6E3-456CBF07B33C}"/>
                </a:ext>
              </a:extLst>
            </p:cNvPr>
            <p:cNvSpPr txBox="1"/>
            <p:nvPr/>
          </p:nvSpPr>
          <p:spPr>
            <a:xfrm>
              <a:off x="586739" y="5581829"/>
              <a:ext cx="3566160" cy="274320"/>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39" name="TextBox 38">
              <a:extLst>
                <a:ext uri="{FF2B5EF4-FFF2-40B4-BE49-F238E27FC236}">
                  <a16:creationId xmlns:a16="http://schemas.microsoft.com/office/drawing/2014/main" id="{38BC0DE4-5D41-13C3-6601-99A829A5777A}"/>
                </a:ext>
              </a:extLst>
            </p:cNvPr>
            <p:cNvSpPr txBox="1"/>
            <p:nvPr/>
          </p:nvSpPr>
          <p:spPr>
            <a:xfrm>
              <a:off x="1785061" y="5038601"/>
              <a:ext cx="914400" cy="274320"/>
            </a:xfrm>
            <a:prstGeom prst="rect">
              <a:avLst/>
            </a:prstGeom>
            <a:noFill/>
            <a:ln>
              <a:noFill/>
            </a:ln>
          </p:spPr>
          <p:txBody>
            <a:bodyPr wrap="square" lIns="0" tIns="0" rIns="0" bIns="0" rtlCol="0">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b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Code</a:t>
              </a:r>
            </a:p>
          </p:txBody>
        </p:sp>
        <p:sp>
          <p:nvSpPr>
            <p:cNvPr id="40" name="TextBox 39">
              <a:extLst>
                <a:ext uri="{FF2B5EF4-FFF2-40B4-BE49-F238E27FC236}">
                  <a16:creationId xmlns:a16="http://schemas.microsoft.com/office/drawing/2014/main" id="{616C047C-4FAA-E168-0AA1-18AC19668C78}"/>
                </a:ext>
              </a:extLst>
            </p:cNvPr>
            <p:cNvSpPr txBox="1"/>
            <p:nvPr/>
          </p:nvSpPr>
          <p:spPr>
            <a:xfrm>
              <a:off x="2833764" y="5038601"/>
              <a:ext cx="457200" cy="274320"/>
            </a:xfrm>
            <a:prstGeom prst="rect">
              <a:avLst/>
            </a:prstGeom>
            <a:noFill/>
            <a:ln>
              <a:noFill/>
            </a:ln>
          </p:spPr>
          <p:txBody>
            <a:bodyPr wrap="square" lIns="0" tIns="0" rIns="0" bIns="0" rtlCol="0">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1" name="Picture 40">
              <a:extLst>
                <a:ext uri="{FF2B5EF4-FFF2-40B4-BE49-F238E27FC236}">
                  <a16:creationId xmlns:a16="http://schemas.microsoft.com/office/drawing/2014/main" id="{4A38F4CD-C201-B404-CCC8-06F88E95EC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4947" y="4504136"/>
              <a:ext cx="394835" cy="384048"/>
            </a:xfrm>
            <a:prstGeom prst="rect">
              <a:avLst/>
            </a:prstGeom>
            <a:solidFill>
              <a:srgbClr val="F4F3F5"/>
            </a:solidFill>
            <a:effectLst/>
          </p:spPr>
        </p:pic>
        <p:pic>
          <p:nvPicPr>
            <p:cNvPr id="42" name="Picture 41" descr="A close up of a logo&#10;&#10;Description automatically generated">
              <a:extLst>
                <a:ext uri="{FF2B5EF4-FFF2-40B4-BE49-F238E27FC236}">
                  <a16:creationId xmlns:a16="http://schemas.microsoft.com/office/drawing/2014/main" id="{B7B7B752-C43E-9316-2E91-192D26F6CE49}"/>
                </a:ext>
              </a:extLst>
            </p:cNvPr>
            <p:cNvPicPr>
              <a:picLocks noChangeAspect="1"/>
            </p:cNvPicPr>
            <p:nvPr/>
          </p:nvPicPr>
          <p:blipFill>
            <a:blip r:embed="rId7"/>
            <a:stretch>
              <a:fillRect/>
            </a:stretch>
          </p:blipFill>
          <p:spPr>
            <a:xfrm>
              <a:off x="2050237" y="4504136"/>
              <a:ext cx="384048" cy="384048"/>
            </a:xfrm>
            <a:prstGeom prst="rect">
              <a:avLst/>
            </a:prstGeom>
            <a:noFill/>
            <a:effectLst/>
          </p:spPr>
        </p:pic>
        <p:pic>
          <p:nvPicPr>
            <p:cNvPr id="43" name="Graphic 42">
              <a:extLst>
                <a:ext uri="{FF2B5EF4-FFF2-40B4-BE49-F238E27FC236}">
                  <a16:creationId xmlns:a16="http://schemas.microsoft.com/office/drawing/2014/main" id="{7D9BB4A8-2BA2-2BA3-8149-3AC15901FB3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6315" y="4478916"/>
              <a:ext cx="434488" cy="434488"/>
            </a:xfrm>
            <a:prstGeom prst="rect">
              <a:avLst/>
            </a:prstGeom>
            <a:effectLst/>
          </p:spPr>
        </p:pic>
        <p:sp>
          <p:nvSpPr>
            <p:cNvPr id="44" name="TextBox 43">
              <a:extLst>
                <a:ext uri="{FF2B5EF4-FFF2-40B4-BE49-F238E27FC236}">
                  <a16:creationId xmlns:a16="http://schemas.microsoft.com/office/drawing/2014/main" id="{383A2AE1-CD5E-F073-A894-8ACA03A6FB2C}"/>
                </a:ext>
              </a:extLst>
            </p:cNvPr>
            <p:cNvSpPr txBox="1"/>
            <p:nvPr/>
          </p:nvSpPr>
          <p:spPr>
            <a:xfrm>
              <a:off x="736359" y="5038601"/>
              <a:ext cx="914400" cy="274320"/>
            </a:xfrm>
            <a:prstGeom prst="rect">
              <a:avLst/>
            </a:prstGeom>
            <a:noFill/>
            <a:ln>
              <a:noFill/>
            </a:ln>
          </p:spPr>
          <p:txBody>
            <a:bodyPr wrap="square" lIns="0" tIns="0" rIns="0" bIns="0" rtlCol="0" anchor="t">
              <a:no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5" name="Picture 6">
              <a:extLst>
                <a:ext uri="{FF2B5EF4-FFF2-40B4-BE49-F238E27FC236}">
                  <a16:creationId xmlns:a16="http://schemas.microsoft.com/office/drawing/2014/main" id="{7906FBCC-9E0A-844B-C56F-04008392085A}"/>
                </a:ext>
              </a:extLst>
            </p:cNvPr>
            <p:cNvPicPr>
              <a:picLocks noChangeAspect="1" noChangeArrowheads="1"/>
            </p:cNvPicPr>
            <p:nvPr/>
          </p:nvPicPr>
          <p:blipFill>
            <a:blip r:embed="rId10"/>
            <a:srcRect/>
            <a:stretch/>
          </p:blipFill>
          <p:spPr bwMode="auto">
            <a:xfrm>
              <a:off x="3485530" y="4462657"/>
              <a:ext cx="467007" cy="46700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32123484-2F2D-2036-2EB0-92FEC2277A16}"/>
                </a:ext>
              </a:extLst>
            </p:cNvPr>
            <p:cNvSpPr txBox="1"/>
            <p:nvPr/>
          </p:nvSpPr>
          <p:spPr>
            <a:xfrm>
              <a:off x="3425266" y="5038601"/>
              <a:ext cx="587534" cy="274320"/>
            </a:xfrm>
            <a:prstGeom prst="rect">
              <a:avLst/>
            </a:prstGeom>
            <a:noFill/>
            <a:ln>
              <a:noFill/>
            </a:ln>
          </p:spPr>
          <p:txBody>
            <a:bodyPr wrap="square" lIns="0" tIns="0" rIns="0" bIns="0" rtlCol="0">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GitHub Copilot</a:t>
              </a:r>
            </a:p>
          </p:txBody>
        </p:sp>
      </p:grpSp>
      <p:grpSp>
        <p:nvGrpSpPr>
          <p:cNvPr id="47" name="Group 46">
            <a:extLst>
              <a:ext uri="{FF2B5EF4-FFF2-40B4-BE49-F238E27FC236}">
                <a16:creationId xmlns:a16="http://schemas.microsoft.com/office/drawing/2014/main" id="{7D66F917-0794-7CA7-5FAD-A72B09DF17B3}"/>
              </a:ext>
              <a:ext uri="{C183D7F6-B498-43B3-948B-1728B52AA6E4}">
                <adec:decorative xmlns:adec="http://schemas.microsoft.com/office/drawing/2017/decorative" val="1"/>
              </a:ext>
            </a:extLst>
          </p:cNvPr>
          <p:cNvGrpSpPr/>
          <p:nvPr/>
        </p:nvGrpSpPr>
        <p:grpSpPr>
          <a:xfrm>
            <a:off x="8039100" y="4028443"/>
            <a:ext cx="3566160" cy="1593246"/>
            <a:chOff x="8039100" y="4262903"/>
            <a:chExt cx="3566160" cy="1593246"/>
          </a:xfrm>
        </p:grpSpPr>
        <p:sp>
          <p:nvSpPr>
            <p:cNvPr id="48" name="Rounded Rectangle 16">
              <a:extLst>
                <a:ext uri="{FF2B5EF4-FFF2-40B4-BE49-F238E27FC236}">
                  <a16:creationId xmlns:a16="http://schemas.microsoft.com/office/drawing/2014/main" id="{F63BF037-83B5-262D-2A4A-FE13AC4A9436}"/>
                </a:ext>
              </a:extLst>
            </p:cNvPr>
            <p:cNvSpPr/>
            <p:nvPr/>
          </p:nvSpPr>
          <p:spPr>
            <a:xfrm>
              <a:off x="8039100" y="4262903"/>
              <a:ext cx="3566160" cy="1190454"/>
            </a:xfrm>
            <a:prstGeom prst="roundRect">
              <a:avLst>
                <a:gd name="adj" fmla="val 9651"/>
              </a:avLst>
            </a:prstGeom>
            <a:solidFill>
              <a:srgbClr val="F4F3F5"/>
            </a:solidFill>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9" name="TextBox 48">
              <a:extLst>
                <a:ext uri="{FF2B5EF4-FFF2-40B4-BE49-F238E27FC236}">
                  <a16:creationId xmlns:a16="http://schemas.microsoft.com/office/drawing/2014/main" id="{62B1232A-1A59-E803-FCF6-409428C6BB42}"/>
                </a:ext>
              </a:extLst>
            </p:cNvPr>
            <p:cNvSpPr txBox="1"/>
            <p:nvPr/>
          </p:nvSpPr>
          <p:spPr>
            <a:xfrm>
              <a:off x="8039100" y="5581829"/>
              <a:ext cx="3566160" cy="274320"/>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sp>
          <p:nvSpPr>
            <p:cNvPr id="50" name="TextBox 49">
              <a:extLst>
                <a:ext uri="{FF2B5EF4-FFF2-40B4-BE49-F238E27FC236}">
                  <a16:creationId xmlns:a16="http://schemas.microsoft.com/office/drawing/2014/main" id="{24273DA3-FCF1-2E50-7E59-54BC10B8E846}"/>
                </a:ext>
              </a:extLst>
            </p:cNvPr>
            <p:cNvSpPr txBox="1"/>
            <p:nvPr/>
          </p:nvSpPr>
          <p:spPr>
            <a:xfrm>
              <a:off x="10118531" y="5017282"/>
              <a:ext cx="1280160" cy="274320"/>
            </a:xfrm>
            <a:prstGeom prst="rect">
              <a:avLst/>
            </a:prstGeom>
            <a:noFill/>
            <a:ln>
              <a:noFill/>
            </a:ln>
          </p:spPr>
          <p:txBody>
            <a:bodyPr wrap="square" lIns="0" tIns="0" rIns="0" bIns="0" rtlCol="0">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sp>
          <p:nvSpPr>
            <p:cNvPr id="51" name="TextBox 50">
              <a:extLst>
                <a:ext uri="{FF2B5EF4-FFF2-40B4-BE49-F238E27FC236}">
                  <a16:creationId xmlns:a16="http://schemas.microsoft.com/office/drawing/2014/main" id="{72301C8F-8C55-AA18-800D-8E3AD61A367F}"/>
                </a:ext>
              </a:extLst>
            </p:cNvPr>
            <p:cNvSpPr txBox="1"/>
            <p:nvPr/>
          </p:nvSpPr>
          <p:spPr>
            <a:xfrm>
              <a:off x="8239663" y="5038601"/>
              <a:ext cx="457200" cy="274320"/>
            </a:xfrm>
            <a:prstGeom prst="rect">
              <a:avLst/>
            </a:prstGeom>
            <a:noFill/>
            <a:ln>
              <a:noFill/>
            </a:ln>
          </p:spPr>
          <p:txBody>
            <a:bodyPr wrap="square" lIns="0" tIns="0" rIns="0" bIns="0" rtlCol="0">
              <a:no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sp>
          <p:nvSpPr>
            <p:cNvPr id="52" name="TextBox 51">
              <a:extLst>
                <a:ext uri="{FF2B5EF4-FFF2-40B4-BE49-F238E27FC236}">
                  <a16:creationId xmlns:a16="http://schemas.microsoft.com/office/drawing/2014/main" id="{765EFD6F-C927-E309-7A16-99ECEE967C90}"/>
                </a:ext>
              </a:extLst>
            </p:cNvPr>
            <p:cNvSpPr txBox="1"/>
            <p:nvPr/>
          </p:nvSpPr>
          <p:spPr>
            <a:xfrm>
              <a:off x="8871466" y="5038601"/>
              <a:ext cx="457200" cy="274320"/>
            </a:xfrm>
            <a:prstGeom prst="rect">
              <a:avLst/>
            </a:prstGeom>
            <a:noFill/>
            <a:ln>
              <a:noFill/>
            </a:ln>
          </p:spPr>
          <p:txBody>
            <a:bodyPr wrap="square" lIns="0" tIns="0" rIns="0" bIns="0" rtlCol="0">
              <a:no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53" name="Graphic 52">
              <a:extLst>
                <a:ext uri="{FF2B5EF4-FFF2-40B4-BE49-F238E27FC236}">
                  <a16:creationId xmlns:a16="http://schemas.microsoft.com/office/drawing/2014/main" id="{19113BA4-C0B6-44CA-B362-04786AB7C4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39949" y="4482736"/>
              <a:ext cx="437324" cy="437324"/>
            </a:xfrm>
            <a:prstGeom prst="rect">
              <a:avLst/>
            </a:prstGeom>
            <a:effectLst/>
          </p:spPr>
        </p:pic>
        <p:pic>
          <p:nvPicPr>
            <p:cNvPr id="54" name="Graphic 53">
              <a:extLst>
                <a:ext uri="{FF2B5EF4-FFF2-40B4-BE49-F238E27FC236}">
                  <a16:creationId xmlns:a16="http://schemas.microsoft.com/office/drawing/2014/main" id="{04414756-4C4D-640A-F308-8FEFCB22D6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08587" y="4531238"/>
              <a:ext cx="382959" cy="382959"/>
            </a:xfrm>
            <a:prstGeom prst="rect">
              <a:avLst/>
            </a:prstGeom>
            <a:effectLst/>
          </p:spPr>
        </p:pic>
        <p:pic>
          <p:nvPicPr>
            <p:cNvPr id="55" name="Graphic 1069">
              <a:extLst>
                <a:ext uri="{FF2B5EF4-FFF2-40B4-BE49-F238E27FC236}">
                  <a16:creationId xmlns:a16="http://schemas.microsoft.com/office/drawing/2014/main" id="{DB048E4E-35DA-8446-32C4-0ED7087DD952}"/>
                </a:ext>
              </a:extLst>
            </p:cNvPr>
            <p:cNvPicPr>
              <a:picLocks noChangeAspect="1"/>
            </p:cNvPicPr>
            <p:nvPr/>
          </p:nvPicPr>
          <p:blipFill>
            <a:blip r:embed="rId15"/>
            <a:srcRect/>
            <a:stretch/>
          </p:blipFill>
          <p:spPr>
            <a:xfrm>
              <a:off x="8231742" y="4504055"/>
              <a:ext cx="437324" cy="437324"/>
            </a:xfrm>
            <a:prstGeom prst="rect">
              <a:avLst/>
            </a:prstGeom>
            <a:effectLst/>
          </p:spPr>
        </p:pic>
        <p:pic>
          <p:nvPicPr>
            <p:cNvPr id="56" name="Picture 2">
              <a:extLst>
                <a:ext uri="{FF2B5EF4-FFF2-40B4-BE49-F238E27FC236}">
                  <a16:creationId xmlns:a16="http://schemas.microsoft.com/office/drawing/2014/main" id="{EE1D9244-6559-4C51-2559-FCED3F08D9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3448" y="4516965"/>
              <a:ext cx="374744" cy="37474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C442ED36-490F-273A-D4D8-3F3AD1D594F8}"/>
                </a:ext>
              </a:extLst>
            </p:cNvPr>
            <p:cNvSpPr txBox="1"/>
            <p:nvPr/>
          </p:nvSpPr>
          <p:spPr>
            <a:xfrm>
              <a:off x="9486500" y="5020221"/>
              <a:ext cx="548640" cy="274320"/>
            </a:xfrm>
            <a:prstGeom prst="rect">
              <a:avLst/>
            </a:prstGeom>
            <a:noFill/>
            <a:ln>
              <a:noFill/>
            </a:ln>
          </p:spPr>
          <p:txBody>
            <a:bodyPr wrap="square" lIns="0" tIns="0" rIns="0" bIns="0" rtlCol="0">
              <a:no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p>
          </p:txBody>
        </p:sp>
      </p:grpSp>
      <p:sp>
        <p:nvSpPr>
          <p:cNvPr id="58" name="Rectangle 57">
            <a:extLst>
              <a:ext uri="{FF2B5EF4-FFF2-40B4-BE49-F238E27FC236}">
                <a16:creationId xmlns:a16="http://schemas.microsoft.com/office/drawing/2014/main" id="{D5F6F9C9-835C-BACA-2F5C-6FC0C2834B04}"/>
              </a:ext>
              <a:ext uri="{C183D7F6-B498-43B3-948B-1728B52AA6E4}">
                <adec:decorative xmlns:adec="http://schemas.microsoft.com/office/drawing/2017/decorative" val="1"/>
              </a:ext>
            </a:extLst>
          </p:cNvPr>
          <p:cNvSpPr/>
          <p:nvPr/>
        </p:nvSpPr>
        <p:spPr bwMode="auto">
          <a:xfrm>
            <a:off x="12386615" y="0"/>
            <a:ext cx="2434285" cy="514350"/>
          </a:xfrm>
          <a:prstGeom prst="rect">
            <a:avLst/>
          </a:prstGeom>
          <a:solidFill>
            <a:srgbClr val="FF5C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rgbClr val="000000"/>
                </a:solidFill>
                <a:ea typeface="Segoe UI" pitchFamily="34" charset="0"/>
                <a:cs typeface="Segoe UI" pitchFamily="34" charset="0"/>
              </a:rPr>
              <a:t>Design complete 10/11</a:t>
            </a:r>
          </a:p>
        </p:txBody>
      </p:sp>
    </p:spTree>
    <p:extLst>
      <p:ext uri="{BB962C8B-B14F-4D97-AF65-F5344CB8AC3E}">
        <p14:creationId xmlns:p14="http://schemas.microsoft.com/office/powerpoint/2010/main" val="2147050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nodeType="withEffect">
                                  <p:stCondLst>
                                    <p:cond delay="0"/>
                                  </p:stCondLst>
                                  <p:childTnLst>
                                    <p:animMotion origin="layout" path="M 0 4.07407E-6 L 0 0.06365 " pathEditMode="relative" rAng="0" ptsTypes="AA">
                                      <p:cBhvr>
                                        <p:cTn id="9" dur="500" spd="-100000" fill="hold"/>
                                        <p:tgtEl>
                                          <p:spTgt spid="33"/>
                                        </p:tgtEl>
                                        <p:attrNameLst>
                                          <p:attrName>ppt_x</p:attrName>
                                          <p:attrName>ppt_y</p:attrName>
                                        </p:attrNameLst>
                                      </p:cBhvr>
                                      <p:rCtr x="0" y="3171"/>
                                    </p:animMotion>
                                  </p:childTnLst>
                                </p:cTn>
                              </p:par>
                              <p:par>
                                <p:cTn id="10" presetID="10"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5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42" presetClass="path" presetSubtype="0" decel="100000" fill="hold" nodeType="withEffect">
                                  <p:stCondLst>
                                    <p:cond delay="500"/>
                                  </p:stCondLst>
                                  <p:childTnLst>
                                    <p:animMotion origin="layout" path="M 2.91667E-6 3.33333E-6 L 2.91667E-6 0.06365 " pathEditMode="relative" rAng="0" ptsTypes="AA">
                                      <p:cBhvr>
                                        <p:cTn id="17" dur="500" spd="-100000" fill="hold"/>
                                        <p:tgtEl>
                                          <p:spTgt spid="36"/>
                                        </p:tgtEl>
                                        <p:attrNameLst>
                                          <p:attrName>ppt_x</p:attrName>
                                          <p:attrName>ppt_y</p:attrName>
                                        </p:attrNameLst>
                                      </p:cBhvr>
                                      <p:rCtr x="0" y="3171"/>
                                    </p:animMotion>
                                  </p:childTnLst>
                                </p:cTn>
                              </p:par>
                              <p:par>
                                <p:cTn id="18" presetID="10" presetClass="entr" presetSubtype="0" fill="hold" grpId="0" nodeType="withEffect">
                                  <p:stCondLst>
                                    <p:cond delay="75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nodeType="withEffect">
                                  <p:stCondLst>
                                    <p:cond delay="75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750"/>
                                  </p:stCondLst>
                                  <p:childTnLst>
                                    <p:animMotion origin="layout" path="M 0 4.07407E-6 L 0 0.06365 " pathEditMode="relative" rAng="0" ptsTypes="AA">
                                      <p:cBhvr>
                                        <p:cTn id="25" dur="500" spd="-100000" fill="hold"/>
                                        <p:tgtEl>
                                          <p:spTgt spid="22"/>
                                        </p:tgtEl>
                                        <p:attrNameLst>
                                          <p:attrName>ppt_x</p:attrName>
                                          <p:attrName>ppt_y</p:attrName>
                                        </p:attrNameLst>
                                      </p:cBhvr>
                                      <p:rCtr x="0" y="3171"/>
                                    </p:animMotion>
                                  </p:childTnLst>
                                </p:cTn>
                              </p:par>
                              <p:par>
                                <p:cTn id="26" presetID="10" presetClass="entr" presetSubtype="0" fill="hold" grpId="0" nodeType="withEffect">
                                  <p:stCondLst>
                                    <p:cond delay="100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100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42" presetClass="path" presetSubtype="0" decel="100000" fill="hold" nodeType="withEffect">
                                  <p:stCondLst>
                                    <p:cond delay="1000"/>
                                  </p:stCondLst>
                                  <p:childTnLst>
                                    <p:animMotion origin="layout" path="M 0 4.07407E-6 L 0 0.06365 " pathEditMode="relative" rAng="0" ptsTypes="AA">
                                      <p:cBhvr>
                                        <p:cTn id="33" dur="500" spd="-100000" fill="hold"/>
                                        <p:tgtEl>
                                          <p:spTgt spid="47"/>
                                        </p:tgtEl>
                                        <p:attrNameLst>
                                          <p:attrName>ppt_x</p:attrName>
                                          <p:attrName>ppt_y</p:attrName>
                                        </p:attrNameLst>
                                      </p:cBhvr>
                                      <p:rCtr x="0" y="3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 Needs</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Calibri" panose="020F0502020204030204"/>
                  <a:ea typeface="+mn-ea"/>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3500000" scaled="1"/>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Calibri" panose="020F0502020204030204"/>
                  <a:ea typeface="+mn-ea"/>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Open Sans SemiBold"/>
                  <a:ea typeface="Open Sans SemiBold"/>
                  <a:cs typeface="Open Sans SemiBold"/>
                </a:rPr>
                <a:t>Observability</a:t>
              </a: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Calibri" panose="020F0502020204030204"/>
                <a:ea typeface="+mn-ea"/>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Open Sans SemiBold"/>
                  <a:ea typeface="Open Sans SemiBold"/>
                  <a:cs typeface="Open Sans SemiBold"/>
                </a:rPr>
                <a:t>Resiliency</a:t>
              </a: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Calibri" panose="020F0502020204030204"/>
                <a:ea typeface="+mn-ea"/>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Open Sans SemiBold"/>
                  <a:ea typeface="Open Sans SemiBold"/>
                  <a:cs typeface="Open Sans SemiBold"/>
                </a:rPr>
                <a:t>Scalability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Calibri" panose="020F0502020204030204"/>
                <a:ea typeface="+mn-ea"/>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Open Sans SemiBold"/>
                  <a:ea typeface="Open Sans SemiBold"/>
                  <a:cs typeface="Open Sans SemiBold"/>
                </a:rPr>
                <a:t>Manageability</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idx="4294967295"/>
          </p:nvPr>
        </p:nvSpPr>
        <p:spPr>
          <a:xfrm>
            <a:off x="1708944" y="444973"/>
            <a:ext cx="8774113" cy="1230312"/>
          </a:xfrm>
        </p:spPr>
        <p:txBody>
          <a:bodyPr>
            <a:normAutofit/>
          </a:bodyPr>
          <a:lstStyle/>
          <a:p>
            <a:pPr algn="ctr"/>
            <a:r>
              <a:rPr lang="nl-NL"/>
              <a:t>.NET gives you a lot in the box</a:t>
            </a:r>
            <a:endParaRPr lang="en-US"/>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2.59259E-6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theme/theme1.xml><?xml version="1.0" encoding="utf-8"?>
<a:theme xmlns:a="http://schemas.openxmlformats.org/drawingml/2006/main" name="Azure 2023 Template">
  <a:themeElements>
    <a:clrScheme name="Custom 2">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E566CC"/>
      </a:hlink>
      <a:folHlink>
        <a:srgbClr val="E566C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2048</Words>
  <Application>Microsoft Office PowerPoint</Application>
  <PresentationFormat>Widescreen</PresentationFormat>
  <Paragraphs>298</Paragraphs>
  <Slides>37</Slides>
  <Notes>19</Notes>
  <HiddenSlides>2</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Calibri</vt:lpstr>
      <vt:lpstr>Segoe UI Semibold</vt:lpstr>
      <vt:lpstr>Segoe Sans Text</vt:lpstr>
      <vt:lpstr>Open Sans Semibold</vt:lpstr>
      <vt:lpstr>Aptos</vt:lpstr>
      <vt:lpstr>Consolas</vt:lpstr>
      <vt:lpstr>Open Sans Semibold</vt:lpstr>
      <vt:lpstr>Cascadia Code</vt:lpstr>
      <vt:lpstr>Open Sans</vt:lpstr>
      <vt:lpstr>Wingdings</vt:lpstr>
      <vt:lpstr>Segoe UI</vt:lpstr>
      <vt:lpstr>Arial</vt:lpstr>
      <vt:lpstr>Azure 2023 Template</vt:lpstr>
      <vt:lpstr>What’s new in .NET Aspire</vt:lpstr>
      <vt:lpstr>PowerPoint Presentation</vt:lpstr>
      <vt:lpstr>Get .NET 9</vt:lpstr>
      <vt:lpstr>PowerPoint Presentation</vt:lpstr>
      <vt:lpstr>.NET Aspire by the numbers</vt:lpstr>
      <vt:lpstr>THANK YOU</vt:lpstr>
      <vt:lpstr>Build anything with a unified platform</vt:lpstr>
      <vt:lpstr>PowerPoint Presentation</vt:lpstr>
      <vt:lpstr>.NET gives you a lot in the box</vt:lpstr>
      <vt:lpstr>PowerPoint Presentation</vt:lpstr>
      <vt:lpstr>PowerPoint Presentation</vt:lpstr>
      <vt:lpstr>PowerPoint Presentation</vt:lpstr>
      <vt:lpstr>Demo: Aspireifying your App</vt:lpstr>
      <vt:lpstr>PowerPoint Presentation</vt:lpstr>
      <vt:lpstr>Health Checks in .NET Aspire</vt:lpstr>
      <vt:lpstr>Managing Containers</vt:lpstr>
      <vt:lpstr>PowerPoint Presentation</vt:lpstr>
      <vt:lpstr>Stop and Restart</vt:lpstr>
      <vt:lpstr>Demo: Custom Commands</vt:lpstr>
      <vt:lpstr>Aspire Samples Repo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Functions - Now in Preview</vt:lpstr>
      <vt:lpstr>PowerPoint Presentation</vt:lpstr>
      <vt:lpstr>Flexible Deployment with .NET Aspire</vt:lpstr>
      <vt:lpstr>Run your containers your way for different needs</vt:lpstr>
      <vt:lpstr>More Customized Deployments</vt:lpstr>
      <vt:lpstr>PowerPoint Presentation</vt:lpstr>
      <vt:lpstr>Get .NET 9</vt:lpstr>
      <vt:lpstr>Resources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2025-02-06T18:39:55Z</dcterms:created>
  <dcterms:modified xsi:type="dcterms:W3CDTF">2025-02-06T18:43:13Z</dcterms:modified>
  <cp:category/>
</cp:coreProperties>
</file>